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diagrams/colors1.xml" ContentType="application/vnd.openxmlformats-officedocument.drawingml.diagramColors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notesSlides/notesSlide14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diagrams/layout1.xml" ContentType="application/vnd.openxmlformats-officedocument.drawingml.diagramLayou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diagrams/data1.xml" ContentType="application/vnd.openxmlformats-officedocument.drawingml.diagramData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diagrams/drawing1.xml" ContentType="application/vnd.ms-office.drawingml.diagramDrawing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38"/>
  </p:notesMasterIdLst>
  <p:sldIdLst>
    <p:sldId id="286" r:id="rId2"/>
    <p:sldId id="310" r:id="rId3"/>
    <p:sldId id="270" r:id="rId4"/>
    <p:sldId id="311" r:id="rId5"/>
    <p:sldId id="312" r:id="rId6"/>
    <p:sldId id="304" r:id="rId7"/>
    <p:sldId id="305" r:id="rId8"/>
    <p:sldId id="313" r:id="rId9"/>
    <p:sldId id="306" r:id="rId10"/>
    <p:sldId id="296" r:id="rId11"/>
    <p:sldId id="299" r:id="rId12"/>
    <p:sldId id="303" r:id="rId13"/>
    <p:sldId id="266" r:id="rId14"/>
    <p:sldId id="309" r:id="rId15"/>
    <p:sldId id="278" r:id="rId16"/>
    <p:sldId id="284" r:id="rId17"/>
    <p:sldId id="314" r:id="rId18"/>
    <p:sldId id="315" r:id="rId19"/>
    <p:sldId id="316" r:id="rId20"/>
    <p:sldId id="317" r:id="rId21"/>
    <p:sldId id="318" r:id="rId22"/>
    <p:sldId id="319" r:id="rId23"/>
    <p:sldId id="320" r:id="rId24"/>
    <p:sldId id="321" r:id="rId25"/>
    <p:sldId id="322" r:id="rId26"/>
    <p:sldId id="323" r:id="rId27"/>
    <p:sldId id="324" r:id="rId28"/>
    <p:sldId id="325" r:id="rId29"/>
    <p:sldId id="326" r:id="rId30"/>
    <p:sldId id="327" r:id="rId31"/>
    <p:sldId id="328" r:id="rId32"/>
    <p:sldId id="329" r:id="rId33"/>
    <p:sldId id="330" r:id="rId34"/>
    <p:sldId id="331" r:id="rId35"/>
    <p:sldId id="332" r:id="rId36"/>
    <p:sldId id="333" r:id="rId37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426" autoAdjust="0"/>
    <p:restoredTop sz="94660"/>
  </p:normalViewPr>
  <p:slideViewPr>
    <p:cSldViewPr>
      <p:cViewPr>
        <p:scale>
          <a:sx n="100" d="100"/>
          <a:sy n="100" d="100"/>
        </p:scale>
        <p:origin x="-642" y="4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5_5">
  <dgm:title val=""/>
  <dgm:desc val=""/>
  <dgm:catLst>
    <dgm:cat type="accent5" pri="11500"/>
  </dgm:catLst>
  <dgm:styleLbl name="node0">
    <dgm:fillClrLst meth="cycle">
      <a:schemeClr val="accent5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>
        <a:alpha val="9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>
        <a:alpha val="90000"/>
      </a:schemeClr>
      <a:schemeClr val="accent5">
        <a:alpha val="5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/>
    <dgm:txEffectClrLst/>
  </dgm:styleLbl>
  <dgm:styleLbl name="lnNode1">
    <dgm:fillClrLst>
      <a:schemeClr val="accent5">
        <a:shade val="90000"/>
      </a:schemeClr>
      <a:schemeClr val="accent5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shade val="80000"/>
        <a:alpha val="50000"/>
      </a:schemeClr>
      <a:schemeClr val="accent5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  <a:alpha val="90000"/>
      </a:schemeClr>
      <a:schemeClr val="accent5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bg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sibTrans1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alpha val="90000"/>
        <a:tint val="40000"/>
      </a:schemeClr>
      <a:schemeClr val="accent5">
        <a:alpha val="5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0FFF7B8-2A39-4902-96C4-3EE7BC60F493}" type="doc">
      <dgm:prSet loTypeId="urn:microsoft.com/office/officeart/2005/8/layout/hierarchy4" loCatId="hierarchy" qsTypeId="urn:microsoft.com/office/officeart/2005/8/quickstyle/3d1" qsCatId="3D" csTypeId="urn:microsoft.com/office/officeart/2005/8/colors/accent5_5" csCatId="accent5" phldr="1"/>
      <dgm:spPr/>
      <dgm:t>
        <a:bodyPr/>
        <a:lstStyle/>
        <a:p>
          <a:endParaRPr lang="ru-RU"/>
        </a:p>
      </dgm:t>
    </dgm:pt>
    <dgm:pt modelId="{E516A988-BCFE-4694-B07C-1ACD150D533D}">
      <dgm:prSet phldrT="[Текст]" custT="1"/>
      <dgm:spPr/>
      <dgm:t>
        <a:bodyPr/>
        <a:lstStyle/>
        <a:p>
          <a:endParaRPr lang="ru-RU" sz="1600" b="1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r>
            <a:rPr lang="ru-RU" sz="2800" b="1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Минспорт</a:t>
          </a:r>
          <a:r>
            <a:rPr lang="ru-RU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России</a:t>
          </a:r>
          <a:endParaRPr lang="ru-RU" sz="28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1B22613-3A17-4597-AB8F-37E002A61E7C}" type="parTrans" cxnId="{A9FF3525-7649-467B-8E7C-EC03C953384E}">
      <dgm:prSet/>
      <dgm:spPr/>
      <dgm:t>
        <a:bodyPr/>
        <a:lstStyle/>
        <a:p>
          <a:endParaRPr lang="ru-RU"/>
        </a:p>
      </dgm:t>
    </dgm:pt>
    <dgm:pt modelId="{69042CF5-B746-4878-883F-B8AEF371B942}" type="sibTrans" cxnId="{A9FF3525-7649-467B-8E7C-EC03C953384E}">
      <dgm:prSet/>
      <dgm:spPr/>
      <dgm:t>
        <a:bodyPr/>
        <a:lstStyle/>
        <a:p>
          <a:endParaRPr lang="ru-RU"/>
        </a:p>
      </dgm:t>
    </dgm:pt>
    <dgm:pt modelId="{1A9AC7B8-AA82-46D1-8114-087403532924}">
      <dgm:prSet phldrT="[Текст]"/>
      <dgm:spPr/>
      <dgm:t>
        <a:bodyPr/>
        <a:lstStyle/>
        <a:p>
          <a:r>
            <a:rPr lang="ru-RU" b="1" dirty="0" smtClean="0">
              <a:effectLst/>
            </a:rPr>
            <a:t>Федеральный оператор</a:t>
          </a:r>
          <a:endParaRPr lang="ru-RU" b="1" dirty="0">
            <a:effectLst/>
          </a:endParaRPr>
        </a:p>
      </dgm:t>
    </dgm:pt>
    <dgm:pt modelId="{E32CAD41-20E4-4131-B1D8-7C6FEB306E5D}" type="parTrans" cxnId="{2C3672B9-7FB2-4764-91DC-75B00E41EB2E}">
      <dgm:prSet/>
      <dgm:spPr/>
      <dgm:t>
        <a:bodyPr/>
        <a:lstStyle/>
        <a:p>
          <a:endParaRPr lang="ru-RU"/>
        </a:p>
      </dgm:t>
    </dgm:pt>
    <dgm:pt modelId="{33DA215B-92BA-41E5-932A-AD23CD0916CC}" type="sibTrans" cxnId="{2C3672B9-7FB2-4764-91DC-75B00E41EB2E}">
      <dgm:prSet/>
      <dgm:spPr/>
      <dgm:t>
        <a:bodyPr/>
        <a:lstStyle/>
        <a:p>
          <a:endParaRPr lang="ru-RU"/>
        </a:p>
      </dgm:t>
    </dgm:pt>
    <dgm:pt modelId="{38B8F601-752F-4BA3-B658-667F7F7939D4}">
      <dgm:prSet phldrT="[Текст]" custT="1"/>
      <dgm:spPr/>
      <dgm:t>
        <a:bodyPr/>
        <a:lstStyle/>
        <a:p>
          <a:r>
            <a:rPr lang="ru-RU" sz="2000" b="1" dirty="0" smtClean="0">
              <a:effectLst/>
            </a:rPr>
            <a:t>Субъекты Российской Федерации</a:t>
          </a:r>
          <a:endParaRPr lang="ru-RU" sz="2000" b="1" dirty="0">
            <a:effectLst/>
          </a:endParaRPr>
        </a:p>
      </dgm:t>
    </dgm:pt>
    <dgm:pt modelId="{46BF83E8-2B0D-4D9B-B99A-AA0042CFC617}" type="parTrans" cxnId="{92C6619A-87AE-47B9-A97C-103916CBAE7E}">
      <dgm:prSet/>
      <dgm:spPr/>
      <dgm:t>
        <a:bodyPr/>
        <a:lstStyle/>
        <a:p>
          <a:endParaRPr lang="ru-RU"/>
        </a:p>
      </dgm:t>
    </dgm:pt>
    <dgm:pt modelId="{9B3EDB69-F2D3-4BD6-8DDA-2CE8745F1FDF}" type="sibTrans" cxnId="{92C6619A-87AE-47B9-A97C-103916CBAE7E}">
      <dgm:prSet/>
      <dgm:spPr/>
      <dgm:t>
        <a:bodyPr/>
        <a:lstStyle/>
        <a:p>
          <a:endParaRPr lang="ru-RU"/>
        </a:p>
      </dgm:t>
    </dgm:pt>
    <dgm:pt modelId="{6FDC4229-60D2-46BE-B1BC-4292AC4CB4E1}">
      <dgm:prSet/>
      <dgm:spPr/>
      <dgm:t>
        <a:bodyPr/>
        <a:lstStyle/>
        <a:p>
          <a:r>
            <a:rPr lang="ru-RU" b="1" dirty="0" smtClean="0">
              <a:solidFill>
                <a:schemeClr val="tx1"/>
              </a:solidFill>
            </a:rPr>
            <a:t>Система образования</a:t>
          </a:r>
          <a:endParaRPr lang="ru-RU" b="1" dirty="0">
            <a:solidFill>
              <a:schemeClr val="tx1"/>
            </a:solidFill>
          </a:endParaRPr>
        </a:p>
      </dgm:t>
    </dgm:pt>
    <dgm:pt modelId="{A81B12D8-C319-4AB6-A457-946B7C21FE81}" type="parTrans" cxnId="{418A8D60-35D7-40F5-A7FE-E4CFF9996C2F}">
      <dgm:prSet/>
      <dgm:spPr/>
      <dgm:t>
        <a:bodyPr/>
        <a:lstStyle/>
        <a:p>
          <a:endParaRPr lang="ru-RU"/>
        </a:p>
      </dgm:t>
    </dgm:pt>
    <dgm:pt modelId="{586DA11F-CBFE-45AC-8730-AE18B4DD3ACD}" type="sibTrans" cxnId="{418A8D60-35D7-40F5-A7FE-E4CFF9996C2F}">
      <dgm:prSet/>
      <dgm:spPr/>
      <dgm:t>
        <a:bodyPr/>
        <a:lstStyle/>
        <a:p>
          <a:endParaRPr lang="ru-RU"/>
        </a:p>
      </dgm:t>
    </dgm:pt>
    <dgm:pt modelId="{6F698A37-A518-4BB0-B568-320B69BB1610}">
      <dgm:prSet/>
      <dgm:spPr/>
      <dgm:t>
        <a:bodyPr/>
        <a:lstStyle/>
        <a:p>
          <a:r>
            <a:rPr lang="ru-RU" b="1" dirty="0" smtClean="0">
              <a:solidFill>
                <a:schemeClr val="tx1"/>
              </a:solidFill>
              <a:effectLst/>
            </a:rPr>
            <a:t>Социальные организации для пенсионеров, инвалидов и др.</a:t>
          </a:r>
          <a:endParaRPr lang="ru-RU" b="1" dirty="0">
            <a:solidFill>
              <a:schemeClr val="tx1"/>
            </a:solidFill>
            <a:effectLst/>
          </a:endParaRPr>
        </a:p>
      </dgm:t>
    </dgm:pt>
    <dgm:pt modelId="{B2E5D548-890F-47EB-B971-C3B6C4C98E1F}" type="parTrans" cxnId="{8E3CEA48-206C-4AB8-9CA0-BF0285410798}">
      <dgm:prSet/>
      <dgm:spPr/>
      <dgm:t>
        <a:bodyPr/>
        <a:lstStyle/>
        <a:p>
          <a:endParaRPr lang="ru-RU"/>
        </a:p>
      </dgm:t>
    </dgm:pt>
    <dgm:pt modelId="{035A33DA-1D3A-4867-8CFE-8CF274605204}" type="sibTrans" cxnId="{8E3CEA48-206C-4AB8-9CA0-BF0285410798}">
      <dgm:prSet/>
      <dgm:spPr/>
      <dgm:t>
        <a:bodyPr/>
        <a:lstStyle/>
        <a:p>
          <a:endParaRPr lang="ru-RU"/>
        </a:p>
      </dgm:t>
    </dgm:pt>
    <dgm:pt modelId="{B49AAA14-A383-405B-9064-6ABEC8FB6797}">
      <dgm:prSet/>
      <dgm:spPr/>
      <dgm:t>
        <a:bodyPr/>
        <a:lstStyle/>
        <a:p>
          <a:r>
            <a:rPr lang="ru-RU" b="1" dirty="0" smtClean="0">
              <a:solidFill>
                <a:schemeClr val="tx1"/>
              </a:solidFill>
            </a:rPr>
            <a:t>Трудовые коллективы</a:t>
          </a:r>
          <a:endParaRPr lang="ru-RU" b="1" dirty="0">
            <a:solidFill>
              <a:schemeClr val="tx1"/>
            </a:solidFill>
          </a:endParaRPr>
        </a:p>
      </dgm:t>
    </dgm:pt>
    <dgm:pt modelId="{84703CBA-E7BE-4C2F-940B-AD094A4387E2}" type="parTrans" cxnId="{B7EEEDBA-5175-46A5-8463-1957BD5D47C8}">
      <dgm:prSet/>
      <dgm:spPr/>
      <dgm:t>
        <a:bodyPr/>
        <a:lstStyle/>
        <a:p>
          <a:endParaRPr lang="ru-RU"/>
        </a:p>
      </dgm:t>
    </dgm:pt>
    <dgm:pt modelId="{B119DA50-45DE-4DAE-87DD-D402D653C1FE}" type="sibTrans" cxnId="{B7EEEDBA-5175-46A5-8463-1957BD5D47C8}">
      <dgm:prSet/>
      <dgm:spPr/>
      <dgm:t>
        <a:bodyPr/>
        <a:lstStyle/>
        <a:p>
          <a:endParaRPr lang="ru-RU"/>
        </a:p>
      </dgm:t>
    </dgm:pt>
    <dgm:pt modelId="{18478F79-66F7-46CD-BB70-317801DBF445}">
      <dgm:prSet custT="1"/>
      <dgm:spPr/>
      <dgm:t>
        <a:bodyPr/>
        <a:lstStyle/>
        <a:p>
          <a:pPr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dirty="0" err="1" smtClean="0">
              <a:solidFill>
                <a:schemeClr val="tx1"/>
              </a:solidFill>
              <a:effectLst/>
            </a:rPr>
            <a:t>Минобрнауки</a:t>
          </a:r>
          <a:endParaRPr lang="ru-RU" sz="1100" b="1" dirty="0" smtClean="0">
            <a:solidFill>
              <a:schemeClr val="tx1"/>
            </a:solidFill>
            <a:effectLst/>
          </a:endParaRPr>
        </a:p>
        <a:p>
          <a:pPr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dirty="0" smtClean="0">
              <a:solidFill>
                <a:schemeClr val="tx1"/>
              </a:solidFill>
              <a:effectLst/>
            </a:rPr>
            <a:t>Минздрав</a:t>
          </a:r>
        </a:p>
        <a:p>
          <a:pPr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dirty="0" smtClean="0">
              <a:solidFill>
                <a:schemeClr val="tx1"/>
              </a:solidFill>
              <a:effectLst/>
            </a:rPr>
            <a:t>Минобороны</a:t>
          </a:r>
        </a:p>
        <a:p>
          <a:pPr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dirty="0" smtClean="0">
              <a:solidFill>
                <a:schemeClr val="tx1"/>
              </a:solidFill>
              <a:effectLst/>
            </a:rPr>
            <a:t>ДОСААФ</a:t>
          </a:r>
        </a:p>
        <a:p>
          <a:pPr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dirty="0" smtClean="0">
              <a:solidFill>
                <a:schemeClr val="tx1"/>
              </a:solidFill>
              <a:effectLst/>
            </a:rPr>
            <a:t>МВД </a:t>
          </a:r>
          <a:endParaRPr lang="ru-RU" sz="800" b="1" dirty="0" smtClean="0">
            <a:solidFill>
              <a:schemeClr val="tx1"/>
            </a:solidFill>
            <a:effectLst/>
          </a:endParaRPr>
        </a:p>
        <a:p>
          <a:pPr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dirty="0" smtClean="0">
              <a:solidFill>
                <a:schemeClr val="tx1"/>
              </a:solidFill>
              <a:effectLst/>
            </a:rPr>
            <a:t>ДИНАМО</a:t>
          </a:r>
        </a:p>
        <a:p>
          <a:pPr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dirty="0" smtClean="0">
              <a:solidFill>
                <a:schemeClr val="tx1"/>
              </a:solidFill>
              <a:effectLst/>
            </a:rPr>
            <a:t>МЧС</a:t>
          </a:r>
        </a:p>
        <a:p>
          <a:pPr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dirty="0" err="1" smtClean="0">
              <a:solidFill>
                <a:schemeClr val="tx1"/>
              </a:solidFill>
              <a:effectLst/>
            </a:rPr>
            <a:t>Минкомсвязь</a:t>
          </a:r>
          <a:endParaRPr lang="ru-RU" sz="1100" b="1" dirty="0" smtClean="0">
            <a:solidFill>
              <a:schemeClr val="tx1"/>
            </a:solidFill>
            <a:effectLst/>
          </a:endParaRPr>
        </a:p>
        <a:p>
          <a:pPr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dirty="0" smtClean="0">
              <a:solidFill>
                <a:schemeClr val="tx1"/>
              </a:solidFill>
              <a:effectLst/>
            </a:rPr>
            <a:t>ФНПР, РСПП</a:t>
          </a:r>
        </a:p>
        <a:p>
          <a:pPr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dirty="0" smtClean="0">
              <a:solidFill>
                <a:schemeClr val="tx1"/>
              </a:solidFill>
              <a:effectLst/>
            </a:rPr>
            <a:t>ОКР</a:t>
          </a:r>
        </a:p>
      </dgm:t>
    </dgm:pt>
    <dgm:pt modelId="{D56F02DB-EB9F-4A83-8D25-EA0B2CF6FD8E}" type="parTrans" cxnId="{8498579F-0AB5-49C0-8B7D-67FE34C81788}">
      <dgm:prSet/>
      <dgm:spPr/>
      <dgm:t>
        <a:bodyPr/>
        <a:lstStyle/>
        <a:p>
          <a:endParaRPr lang="ru-RU"/>
        </a:p>
      </dgm:t>
    </dgm:pt>
    <dgm:pt modelId="{6C980847-EB8D-4824-BE8A-3777C8759AA8}" type="sibTrans" cxnId="{8498579F-0AB5-49C0-8B7D-67FE34C81788}">
      <dgm:prSet/>
      <dgm:spPr/>
      <dgm:t>
        <a:bodyPr/>
        <a:lstStyle/>
        <a:p>
          <a:endParaRPr lang="ru-RU"/>
        </a:p>
      </dgm:t>
    </dgm:pt>
    <dgm:pt modelId="{79D50EE2-E62A-44A3-91C1-23B517EC33F5}">
      <dgm:prSet/>
      <dgm:spPr/>
      <dgm:t>
        <a:bodyPr/>
        <a:lstStyle/>
        <a:p>
          <a:r>
            <a:rPr lang="ru-RU" b="1" dirty="0" smtClean="0">
              <a:solidFill>
                <a:schemeClr val="tx1"/>
              </a:solidFill>
            </a:rPr>
            <a:t>Место жительства</a:t>
          </a:r>
          <a:endParaRPr lang="ru-RU" b="1" dirty="0">
            <a:solidFill>
              <a:schemeClr val="tx1"/>
            </a:solidFill>
          </a:endParaRPr>
        </a:p>
      </dgm:t>
    </dgm:pt>
    <dgm:pt modelId="{E1F2DE7A-F9EB-4D60-A9CB-462E480E5BE7}" type="sibTrans" cxnId="{B51EEC68-5D15-490A-A073-C05C247DFF7E}">
      <dgm:prSet/>
      <dgm:spPr/>
      <dgm:t>
        <a:bodyPr/>
        <a:lstStyle/>
        <a:p>
          <a:endParaRPr lang="ru-RU"/>
        </a:p>
      </dgm:t>
    </dgm:pt>
    <dgm:pt modelId="{0638D2B6-1824-41B7-98C3-3E9F3C785E6E}" type="parTrans" cxnId="{B51EEC68-5D15-490A-A073-C05C247DFF7E}">
      <dgm:prSet/>
      <dgm:spPr/>
      <dgm:t>
        <a:bodyPr/>
        <a:lstStyle/>
        <a:p>
          <a:endParaRPr lang="ru-RU"/>
        </a:p>
      </dgm:t>
    </dgm:pt>
    <dgm:pt modelId="{C4225C2D-69AC-4EA7-9891-37C3F47C05B5}" type="pres">
      <dgm:prSet presAssocID="{C0FFF7B8-2A39-4902-96C4-3EE7BC60F493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251883BE-A838-45B8-8661-FDD581A76520}" type="pres">
      <dgm:prSet presAssocID="{E516A988-BCFE-4694-B07C-1ACD150D533D}" presName="vertOne" presStyleCnt="0"/>
      <dgm:spPr/>
      <dgm:t>
        <a:bodyPr/>
        <a:lstStyle/>
        <a:p>
          <a:endParaRPr lang="ru-RU"/>
        </a:p>
      </dgm:t>
    </dgm:pt>
    <dgm:pt modelId="{8678FDCC-B624-4C17-9DD0-39706B498A1E}" type="pres">
      <dgm:prSet presAssocID="{E516A988-BCFE-4694-B07C-1ACD150D533D}" presName="txOne" presStyleLbl="node0" presStyleIdx="0" presStyleCnt="1" custScaleX="72245" custScaleY="39613" custLinFactNeighborX="-15586" custLinFactNeighborY="4680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028C45E-B1D7-44C4-A101-4D860B45C4C7}" type="pres">
      <dgm:prSet presAssocID="{E516A988-BCFE-4694-B07C-1ACD150D533D}" presName="parTransOne" presStyleCnt="0"/>
      <dgm:spPr/>
      <dgm:t>
        <a:bodyPr/>
        <a:lstStyle/>
        <a:p>
          <a:endParaRPr lang="ru-RU"/>
        </a:p>
      </dgm:t>
    </dgm:pt>
    <dgm:pt modelId="{2550D67F-BEA1-4843-8529-3B8C64D94263}" type="pres">
      <dgm:prSet presAssocID="{E516A988-BCFE-4694-B07C-1ACD150D533D}" presName="horzOne" presStyleCnt="0"/>
      <dgm:spPr/>
      <dgm:t>
        <a:bodyPr/>
        <a:lstStyle/>
        <a:p>
          <a:endParaRPr lang="ru-RU"/>
        </a:p>
      </dgm:t>
    </dgm:pt>
    <dgm:pt modelId="{5CD58626-0940-40DF-8EDA-F582161DE348}" type="pres">
      <dgm:prSet presAssocID="{1A9AC7B8-AA82-46D1-8114-087403532924}" presName="vertTwo" presStyleCnt="0"/>
      <dgm:spPr/>
      <dgm:t>
        <a:bodyPr/>
        <a:lstStyle/>
        <a:p>
          <a:endParaRPr lang="ru-RU"/>
        </a:p>
      </dgm:t>
    </dgm:pt>
    <dgm:pt modelId="{558C3790-F1B8-4A65-B28B-DC22DD201EF8}" type="pres">
      <dgm:prSet presAssocID="{1A9AC7B8-AA82-46D1-8114-087403532924}" presName="txTwo" presStyleLbl="node2" presStyleIdx="0" presStyleCnt="1" custScaleX="72456" custScaleY="21576" custLinFactNeighborX="-13855" custLinFactNeighborY="-3485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665B946-1905-44E5-8A1C-A06B51EC65C1}" type="pres">
      <dgm:prSet presAssocID="{1A9AC7B8-AA82-46D1-8114-087403532924}" presName="parTransTwo" presStyleCnt="0"/>
      <dgm:spPr/>
      <dgm:t>
        <a:bodyPr/>
        <a:lstStyle/>
        <a:p>
          <a:endParaRPr lang="ru-RU"/>
        </a:p>
      </dgm:t>
    </dgm:pt>
    <dgm:pt modelId="{56A70802-F7B0-4746-8656-BDD8B32C6474}" type="pres">
      <dgm:prSet presAssocID="{1A9AC7B8-AA82-46D1-8114-087403532924}" presName="horzTwo" presStyleCnt="0"/>
      <dgm:spPr/>
      <dgm:t>
        <a:bodyPr/>
        <a:lstStyle/>
        <a:p>
          <a:endParaRPr lang="ru-RU"/>
        </a:p>
      </dgm:t>
    </dgm:pt>
    <dgm:pt modelId="{DC3959E6-8DE2-4D47-8C5C-8213AF19F1A8}" type="pres">
      <dgm:prSet presAssocID="{38B8F601-752F-4BA3-B658-667F7F7939D4}" presName="vertThree" presStyleCnt="0"/>
      <dgm:spPr/>
      <dgm:t>
        <a:bodyPr/>
        <a:lstStyle/>
        <a:p>
          <a:endParaRPr lang="ru-RU"/>
        </a:p>
      </dgm:t>
    </dgm:pt>
    <dgm:pt modelId="{1112E5BD-0EA1-404A-8D7E-14888130437F}" type="pres">
      <dgm:prSet presAssocID="{38B8F601-752F-4BA3-B658-667F7F7939D4}" presName="txThree" presStyleLbl="node3" presStyleIdx="0" presStyleCnt="2" custScaleY="32271" custLinFactNeighborX="-115" custLinFactNeighborY="-8899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87D828F-5FC0-4172-87B7-45415BD3D21D}" type="pres">
      <dgm:prSet presAssocID="{38B8F601-752F-4BA3-B658-667F7F7939D4}" presName="parTransThree" presStyleCnt="0"/>
      <dgm:spPr/>
      <dgm:t>
        <a:bodyPr/>
        <a:lstStyle/>
        <a:p>
          <a:endParaRPr lang="ru-RU"/>
        </a:p>
      </dgm:t>
    </dgm:pt>
    <dgm:pt modelId="{7998DC28-2094-4117-B18A-0580C36E4E4A}" type="pres">
      <dgm:prSet presAssocID="{38B8F601-752F-4BA3-B658-667F7F7939D4}" presName="horzThree" presStyleCnt="0"/>
      <dgm:spPr/>
      <dgm:t>
        <a:bodyPr/>
        <a:lstStyle/>
        <a:p>
          <a:endParaRPr lang="ru-RU"/>
        </a:p>
      </dgm:t>
    </dgm:pt>
    <dgm:pt modelId="{6D36EDA2-7956-4CD3-B137-027697E57AAD}" type="pres">
      <dgm:prSet presAssocID="{6FDC4229-60D2-46BE-B1BC-4292AC4CB4E1}" presName="vertFour" presStyleCnt="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BE23C51-3ACC-4E86-A93A-5A04BB1EC7F2}" type="pres">
      <dgm:prSet presAssocID="{6FDC4229-60D2-46BE-B1BC-4292AC4CB4E1}" presName="txFour" presStyleLbl="node4" presStyleIdx="0" presStyleCnt="4" custScaleX="74404" custScaleY="39752" custLinFactNeighborX="-1057" custLinFactNeighborY="2920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B2170FA-8567-4FED-AF48-49C2F82D099E}" type="pres">
      <dgm:prSet presAssocID="{6FDC4229-60D2-46BE-B1BC-4292AC4CB4E1}" presName="horzFour" presStyleCnt="0"/>
      <dgm:spPr/>
      <dgm:t>
        <a:bodyPr/>
        <a:lstStyle/>
        <a:p>
          <a:endParaRPr lang="ru-RU"/>
        </a:p>
      </dgm:t>
    </dgm:pt>
    <dgm:pt modelId="{AA85F442-D0F4-4C26-8438-7DBE4AAE77AC}" type="pres">
      <dgm:prSet presAssocID="{586DA11F-CBFE-45AC-8730-AE18B4DD3ACD}" presName="sibSpaceFour" presStyleCnt="0"/>
      <dgm:spPr/>
      <dgm:t>
        <a:bodyPr/>
        <a:lstStyle/>
        <a:p>
          <a:endParaRPr lang="ru-RU"/>
        </a:p>
      </dgm:t>
    </dgm:pt>
    <dgm:pt modelId="{9BCA161D-EC06-465E-9A1B-965A0E0F71D4}" type="pres">
      <dgm:prSet presAssocID="{B49AAA14-A383-405B-9064-6ABEC8FB6797}" presName="vertFour" presStyleCnt="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A9187DF-008F-465C-B4CB-14E21F34EE59}" type="pres">
      <dgm:prSet presAssocID="{B49AAA14-A383-405B-9064-6ABEC8FB6797}" presName="txFour" presStyleLbl="node4" presStyleIdx="1" presStyleCnt="4" custScaleX="68655" custScaleY="40693" custLinFactNeighborX="-7263" custLinFactNeighborY="2920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E6CE75D-CB93-4084-B641-D4C4FA632C81}" type="pres">
      <dgm:prSet presAssocID="{B49AAA14-A383-405B-9064-6ABEC8FB6797}" presName="horzFour" presStyleCnt="0"/>
      <dgm:spPr/>
      <dgm:t>
        <a:bodyPr/>
        <a:lstStyle/>
        <a:p>
          <a:endParaRPr lang="ru-RU"/>
        </a:p>
      </dgm:t>
    </dgm:pt>
    <dgm:pt modelId="{AD7E42DF-3D55-46B4-ACE4-FED13DB68FDF}" type="pres">
      <dgm:prSet presAssocID="{B119DA50-45DE-4DAE-87DD-D402D653C1FE}" presName="sibSpaceFour" presStyleCnt="0"/>
      <dgm:spPr/>
      <dgm:t>
        <a:bodyPr/>
        <a:lstStyle/>
        <a:p>
          <a:endParaRPr lang="ru-RU"/>
        </a:p>
      </dgm:t>
    </dgm:pt>
    <dgm:pt modelId="{7ACC78B2-150B-48F0-9A38-29B7588DB896}" type="pres">
      <dgm:prSet presAssocID="{6F698A37-A518-4BB0-B568-320B69BB1610}" presName="vertFour" presStyleCnt="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C6D35EF-D550-4238-B365-EF1223742A64}" type="pres">
      <dgm:prSet presAssocID="{6F698A37-A518-4BB0-B568-320B69BB1610}" presName="txFour" presStyleLbl="node4" presStyleIdx="2" presStyleCnt="4" custScaleX="62473" custScaleY="39752" custLinFactNeighborX="-7719" custLinFactNeighborY="2920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1B884BF-B91C-4A4A-8B3F-716C3767EDDE}" type="pres">
      <dgm:prSet presAssocID="{6F698A37-A518-4BB0-B568-320B69BB1610}" presName="horzFour" presStyleCnt="0"/>
      <dgm:spPr/>
      <dgm:t>
        <a:bodyPr/>
        <a:lstStyle/>
        <a:p>
          <a:endParaRPr lang="ru-RU"/>
        </a:p>
      </dgm:t>
    </dgm:pt>
    <dgm:pt modelId="{EE96BA70-1A2F-435A-B0EC-838CD1456F73}" type="pres">
      <dgm:prSet presAssocID="{035A33DA-1D3A-4867-8CFE-8CF274605204}" presName="sibSpaceFour" presStyleCnt="0"/>
      <dgm:spPr/>
      <dgm:t>
        <a:bodyPr/>
        <a:lstStyle/>
        <a:p>
          <a:endParaRPr lang="ru-RU"/>
        </a:p>
      </dgm:t>
    </dgm:pt>
    <dgm:pt modelId="{E93A3992-733C-4579-B90D-DE65AFE9A8C9}" type="pres">
      <dgm:prSet presAssocID="{79D50EE2-E62A-44A3-91C1-23B517EC33F5}" presName="vertFour" presStyleCnt="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CF7763C-D3E0-4877-87B1-54E1CACBF9A0}" type="pres">
      <dgm:prSet presAssocID="{79D50EE2-E62A-44A3-91C1-23B517EC33F5}" presName="txFour" presStyleLbl="node4" presStyleIdx="3" presStyleCnt="4" custScaleX="62637" custScaleY="41025" custLinFactNeighborX="-7852" custLinFactNeighborY="2920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9750D21-F6E8-4DFE-9524-D8C97CB340BA}" type="pres">
      <dgm:prSet presAssocID="{79D50EE2-E62A-44A3-91C1-23B517EC33F5}" presName="horzFour" presStyleCnt="0"/>
      <dgm:spPr/>
      <dgm:t>
        <a:bodyPr/>
        <a:lstStyle/>
        <a:p>
          <a:endParaRPr lang="ru-RU"/>
        </a:p>
      </dgm:t>
    </dgm:pt>
    <dgm:pt modelId="{4FCE8E58-C6DF-4626-9770-2E47B6ADCCB4}" type="pres">
      <dgm:prSet presAssocID="{9B3EDB69-F2D3-4BD6-8DDA-2CE8745F1FDF}" presName="sibSpaceThree" presStyleCnt="0"/>
      <dgm:spPr/>
      <dgm:t>
        <a:bodyPr/>
        <a:lstStyle/>
        <a:p>
          <a:endParaRPr lang="ru-RU"/>
        </a:p>
      </dgm:t>
    </dgm:pt>
    <dgm:pt modelId="{1DD02066-A385-44DC-A4AC-45D2B5A986F4}" type="pres">
      <dgm:prSet presAssocID="{18478F79-66F7-46CD-BB70-317801DBF445}" presName="vertThree" presStyleCnt="0"/>
      <dgm:spPr/>
      <dgm:t>
        <a:bodyPr/>
        <a:lstStyle/>
        <a:p>
          <a:endParaRPr lang="ru-RU"/>
        </a:p>
      </dgm:t>
    </dgm:pt>
    <dgm:pt modelId="{B760868B-D714-4648-89EA-C8C15612C9FC}" type="pres">
      <dgm:prSet presAssocID="{18478F79-66F7-46CD-BB70-317801DBF445}" presName="txThree" presStyleLbl="node3" presStyleIdx="1" presStyleCnt="2" custScaleY="86105" custLinFactNeighborX="-4319" custLinFactNeighborY="-5877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82FEA53-B57A-4F35-94ED-E5BC0FB261B3}" type="pres">
      <dgm:prSet presAssocID="{18478F79-66F7-46CD-BB70-317801DBF445}" presName="horzThree" presStyleCnt="0"/>
      <dgm:spPr/>
      <dgm:t>
        <a:bodyPr/>
        <a:lstStyle/>
        <a:p>
          <a:endParaRPr lang="ru-RU"/>
        </a:p>
      </dgm:t>
    </dgm:pt>
  </dgm:ptLst>
  <dgm:cxnLst>
    <dgm:cxn modelId="{8498579F-0AB5-49C0-8B7D-67FE34C81788}" srcId="{1A9AC7B8-AA82-46D1-8114-087403532924}" destId="{18478F79-66F7-46CD-BB70-317801DBF445}" srcOrd="1" destOrd="0" parTransId="{D56F02DB-EB9F-4A83-8D25-EA0B2CF6FD8E}" sibTransId="{6C980847-EB8D-4824-BE8A-3777C8759AA8}"/>
    <dgm:cxn modelId="{59406D1A-6A0C-477C-89A1-8F9434480E3B}" type="presOf" srcId="{18478F79-66F7-46CD-BB70-317801DBF445}" destId="{B760868B-D714-4648-89EA-C8C15612C9FC}" srcOrd="0" destOrd="0" presId="urn:microsoft.com/office/officeart/2005/8/layout/hierarchy4"/>
    <dgm:cxn modelId="{C2C639CB-08ED-484A-A35B-0D272DF24F4A}" type="presOf" srcId="{38B8F601-752F-4BA3-B658-667F7F7939D4}" destId="{1112E5BD-0EA1-404A-8D7E-14888130437F}" srcOrd="0" destOrd="0" presId="urn:microsoft.com/office/officeart/2005/8/layout/hierarchy4"/>
    <dgm:cxn modelId="{A157511F-53AD-4E99-810D-58220414ACD3}" type="presOf" srcId="{1A9AC7B8-AA82-46D1-8114-087403532924}" destId="{558C3790-F1B8-4A65-B28B-DC22DD201EF8}" srcOrd="0" destOrd="0" presId="urn:microsoft.com/office/officeart/2005/8/layout/hierarchy4"/>
    <dgm:cxn modelId="{92C6619A-87AE-47B9-A97C-103916CBAE7E}" srcId="{1A9AC7B8-AA82-46D1-8114-087403532924}" destId="{38B8F601-752F-4BA3-B658-667F7F7939D4}" srcOrd="0" destOrd="0" parTransId="{46BF83E8-2B0D-4D9B-B99A-AA0042CFC617}" sibTransId="{9B3EDB69-F2D3-4BD6-8DDA-2CE8745F1FDF}"/>
    <dgm:cxn modelId="{F150929D-351B-475D-A9A2-A43B5B5D5B57}" type="presOf" srcId="{E516A988-BCFE-4694-B07C-1ACD150D533D}" destId="{8678FDCC-B624-4C17-9DD0-39706B498A1E}" srcOrd="0" destOrd="0" presId="urn:microsoft.com/office/officeart/2005/8/layout/hierarchy4"/>
    <dgm:cxn modelId="{B51EEC68-5D15-490A-A073-C05C247DFF7E}" srcId="{38B8F601-752F-4BA3-B658-667F7F7939D4}" destId="{79D50EE2-E62A-44A3-91C1-23B517EC33F5}" srcOrd="3" destOrd="0" parTransId="{0638D2B6-1824-41B7-98C3-3E9F3C785E6E}" sibTransId="{E1F2DE7A-F9EB-4D60-A9CB-462E480E5BE7}"/>
    <dgm:cxn modelId="{8E3CEA48-206C-4AB8-9CA0-BF0285410798}" srcId="{38B8F601-752F-4BA3-B658-667F7F7939D4}" destId="{6F698A37-A518-4BB0-B568-320B69BB1610}" srcOrd="2" destOrd="0" parTransId="{B2E5D548-890F-47EB-B971-C3B6C4C98E1F}" sibTransId="{035A33DA-1D3A-4867-8CFE-8CF274605204}"/>
    <dgm:cxn modelId="{418A8D60-35D7-40F5-A7FE-E4CFF9996C2F}" srcId="{38B8F601-752F-4BA3-B658-667F7F7939D4}" destId="{6FDC4229-60D2-46BE-B1BC-4292AC4CB4E1}" srcOrd="0" destOrd="0" parTransId="{A81B12D8-C319-4AB6-A457-946B7C21FE81}" sibTransId="{586DA11F-CBFE-45AC-8730-AE18B4DD3ACD}"/>
    <dgm:cxn modelId="{B7EEEDBA-5175-46A5-8463-1957BD5D47C8}" srcId="{38B8F601-752F-4BA3-B658-667F7F7939D4}" destId="{B49AAA14-A383-405B-9064-6ABEC8FB6797}" srcOrd="1" destOrd="0" parTransId="{84703CBA-E7BE-4C2F-940B-AD094A4387E2}" sibTransId="{B119DA50-45DE-4DAE-87DD-D402D653C1FE}"/>
    <dgm:cxn modelId="{8E5B1C72-6C27-4CF7-B029-C39AA711A270}" type="presOf" srcId="{6F698A37-A518-4BB0-B568-320B69BB1610}" destId="{1C6D35EF-D550-4238-B365-EF1223742A64}" srcOrd="0" destOrd="0" presId="urn:microsoft.com/office/officeart/2005/8/layout/hierarchy4"/>
    <dgm:cxn modelId="{E6F0EF05-1F5B-4606-9118-EB738C09F28D}" type="presOf" srcId="{79D50EE2-E62A-44A3-91C1-23B517EC33F5}" destId="{4CF7763C-D3E0-4877-87B1-54E1CACBF9A0}" srcOrd="0" destOrd="0" presId="urn:microsoft.com/office/officeart/2005/8/layout/hierarchy4"/>
    <dgm:cxn modelId="{A9FF3525-7649-467B-8E7C-EC03C953384E}" srcId="{C0FFF7B8-2A39-4902-96C4-3EE7BC60F493}" destId="{E516A988-BCFE-4694-B07C-1ACD150D533D}" srcOrd="0" destOrd="0" parTransId="{71B22613-3A17-4597-AB8F-37E002A61E7C}" sibTransId="{69042CF5-B746-4878-883F-B8AEF371B942}"/>
    <dgm:cxn modelId="{8E7A3252-4D92-4F07-8447-E4A9F9841594}" type="presOf" srcId="{C0FFF7B8-2A39-4902-96C4-3EE7BC60F493}" destId="{C4225C2D-69AC-4EA7-9891-37C3F47C05B5}" srcOrd="0" destOrd="0" presId="urn:microsoft.com/office/officeart/2005/8/layout/hierarchy4"/>
    <dgm:cxn modelId="{4F80528D-37E6-4E48-8E65-56A061699F59}" type="presOf" srcId="{6FDC4229-60D2-46BE-B1BC-4292AC4CB4E1}" destId="{DBE23C51-3ACC-4E86-A93A-5A04BB1EC7F2}" srcOrd="0" destOrd="0" presId="urn:microsoft.com/office/officeart/2005/8/layout/hierarchy4"/>
    <dgm:cxn modelId="{8D673DC5-4455-481D-A3E2-305CA7BA725A}" type="presOf" srcId="{B49AAA14-A383-405B-9064-6ABEC8FB6797}" destId="{EA9187DF-008F-465C-B4CB-14E21F34EE59}" srcOrd="0" destOrd="0" presId="urn:microsoft.com/office/officeart/2005/8/layout/hierarchy4"/>
    <dgm:cxn modelId="{2C3672B9-7FB2-4764-91DC-75B00E41EB2E}" srcId="{E516A988-BCFE-4694-B07C-1ACD150D533D}" destId="{1A9AC7B8-AA82-46D1-8114-087403532924}" srcOrd="0" destOrd="0" parTransId="{E32CAD41-20E4-4131-B1D8-7C6FEB306E5D}" sibTransId="{33DA215B-92BA-41E5-932A-AD23CD0916CC}"/>
    <dgm:cxn modelId="{20FA075D-7A21-4CCB-845C-A8E176A7C638}" type="presParOf" srcId="{C4225C2D-69AC-4EA7-9891-37C3F47C05B5}" destId="{251883BE-A838-45B8-8661-FDD581A76520}" srcOrd="0" destOrd="0" presId="urn:microsoft.com/office/officeart/2005/8/layout/hierarchy4"/>
    <dgm:cxn modelId="{7914F234-5ECB-48D3-BB5C-1D1B8226783F}" type="presParOf" srcId="{251883BE-A838-45B8-8661-FDD581A76520}" destId="{8678FDCC-B624-4C17-9DD0-39706B498A1E}" srcOrd="0" destOrd="0" presId="urn:microsoft.com/office/officeart/2005/8/layout/hierarchy4"/>
    <dgm:cxn modelId="{FC5C0E94-D9BC-4788-9A4F-FD29ADF5F02F}" type="presParOf" srcId="{251883BE-A838-45B8-8661-FDD581A76520}" destId="{6028C45E-B1D7-44C4-A101-4D860B45C4C7}" srcOrd="1" destOrd="0" presId="urn:microsoft.com/office/officeart/2005/8/layout/hierarchy4"/>
    <dgm:cxn modelId="{A9C728B0-076F-4C5E-ABA2-18901BDD5B40}" type="presParOf" srcId="{251883BE-A838-45B8-8661-FDD581A76520}" destId="{2550D67F-BEA1-4843-8529-3B8C64D94263}" srcOrd="2" destOrd="0" presId="urn:microsoft.com/office/officeart/2005/8/layout/hierarchy4"/>
    <dgm:cxn modelId="{8BA577A0-81D6-4884-A94C-D74796A9D40E}" type="presParOf" srcId="{2550D67F-BEA1-4843-8529-3B8C64D94263}" destId="{5CD58626-0940-40DF-8EDA-F582161DE348}" srcOrd="0" destOrd="0" presId="urn:microsoft.com/office/officeart/2005/8/layout/hierarchy4"/>
    <dgm:cxn modelId="{5047FC60-CFB4-46D6-BEE7-FBE25676A2E6}" type="presParOf" srcId="{5CD58626-0940-40DF-8EDA-F582161DE348}" destId="{558C3790-F1B8-4A65-B28B-DC22DD201EF8}" srcOrd="0" destOrd="0" presId="urn:microsoft.com/office/officeart/2005/8/layout/hierarchy4"/>
    <dgm:cxn modelId="{CCA18FDE-1F00-47B4-9309-1092A9A39BD7}" type="presParOf" srcId="{5CD58626-0940-40DF-8EDA-F582161DE348}" destId="{F665B946-1905-44E5-8A1C-A06B51EC65C1}" srcOrd="1" destOrd="0" presId="urn:microsoft.com/office/officeart/2005/8/layout/hierarchy4"/>
    <dgm:cxn modelId="{72FC81D6-4BED-4796-8973-2DC57C58F1EF}" type="presParOf" srcId="{5CD58626-0940-40DF-8EDA-F582161DE348}" destId="{56A70802-F7B0-4746-8656-BDD8B32C6474}" srcOrd="2" destOrd="0" presId="urn:microsoft.com/office/officeart/2005/8/layout/hierarchy4"/>
    <dgm:cxn modelId="{55ABE120-1C64-4418-96A0-323FD2D599B2}" type="presParOf" srcId="{56A70802-F7B0-4746-8656-BDD8B32C6474}" destId="{DC3959E6-8DE2-4D47-8C5C-8213AF19F1A8}" srcOrd="0" destOrd="0" presId="urn:microsoft.com/office/officeart/2005/8/layout/hierarchy4"/>
    <dgm:cxn modelId="{585C1142-02EC-4677-9EE2-A3B711E20A3C}" type="presParOf" srcId="{DC3959E6-8DE2-4D47-8C5C-8213AF19F1A8}" destId="{1112E5BD-0EA1-404A-8D7E-14888130437F}" srcOrd="0" destOrd="0" presId="urn:microsoft.com/office/officeart/2005/8/layout/hierarchy4"/>
    <dgm:cxn modelId="{6745B928-1F8F-4B11-A754-99FA943D1F72}" type="presParOf" srcId="{DC3959E6-8DE2-4D47-8C5C-8213AF19F1A8}" destId="{987D828F-5FC0-4172-87B7-45415BD3D21D}" srcOrd="1" destOrd="0" presId="urn:microsoft.com/office/officeart/2005/8/layout/hierarchy4"/>
    <dgm:cxn modelId="{8D0583C3-94B1-4985-8160-9539E461648C}" type="presParOf" srcId="{DC3959E6-8DE2-4D47-8C5C-8213AF19F1A8}" destId="{7998DC28-2094-4117-B18A-0580C36E4E4A}" srcOrd="2" destOrd="0" presId="urn:microsoft.com/office/officeart/2005/8/layout/hierarchy4"/>
    <dgm:cxn modelId="{1E53FCC0-A826-4688-9688-8DA3CC2E2E2E}" type="presParOf" srcId="{7998DC28-2094-4117-B18A-0580C36E4E4A}" destId="{6D36EDA2-7956-4CD3-B137-027697E57AAD}" srcOrd="0" destOrd="0" presId="urn:microsoft.com/office/officeart/2005/8/layout/hierarchy4"/>
    <dgm:cxn modelId="{ED3C7865-06F2-49BD-8460-D4F4277C924A}" type="presParOf" srcId="{6D36EDA2-7956-4CD3-B137-027697E57AAD}" destId="{DBE23C51-3ACC-4E86-A93A-5A04BB1EC7F2}" srcOrd="0" destOrd="0" presId="urn:microsoft.com/office/officeart/2005/8/layout/hierarchy4"/>
    <dgm:cxn modelId="{565D62CB-5E0C-42D7-811D-07D8F8EEAF1E}" type="presParOf" srcId="{6D36EDA2-7956-4CD3-B137-027697E57AAD}" destId="{3B2170FA-8567-4FED-AF48-49C2F82D099E}" srcOrd="1" destOrd="0" presId="urn:microsoft.com/office/officeart/2005/8/layout/hierarchy4"/>
    <dgm:cxn modelId="{C3E40C22-4CA5-4D1B-8F64-5B18A431EF05}" type="presParOf" srcId="{7998DC28-2094-4117-B18A-0580C36E4E4A}" destId="{AA85F442-D0F4-4C26-8438-7DBE4AAE77AC}" srcOrd="1" destOrd="0" presId="urn:microsoft.com/office/officeart/2005/8/layout/hierarchy4"/>
    <dgm:cxn modelId="{5071C122-DF13-4C93-8EB8-1976A84336D3}" type="presParOf" srcId="{7998DC28-2094-4117-B18A-0580C36E4E4A}" destId="{9BCA161D-EC06-465E-9A1B-965A0E0F71D4}" srcOrd="2" destOrd="0" presId="urn:microsoft.com/office/officeart/2005/8/layout/hierarchy4"/>
    <dgm:cxn modelId="{8742C298-DFAC-4A26-825D-9145F11E290A}" type="presParOf" srcId="{9BCA161D-EC06-465E-9A1B-965A0E0F71D4}" destId="{EA9187DF-008F-465C-B4CB-14E21F34EE59}" srcOrd="0" destOrd="0" presId="urn:microsoft.com/office/officeart/2005/8/layout/hierarchy4"/>
    <dgm:cxn modelId="{E980102F-7558-44CD-8664-1E23518C8187}" type="presParOf" srcId="{9BCA161D-EC06-465E-9A1B-965A0E0F71D4}" destId="{2E6CE75D-CB93-4084-B641-D4C4FA632C81}" srcOrd="1" destOrd="0" presId="urn:microsoft.com/office/officeart/2005/8/layout/hierarchy4"/>
    <dgm:cxn modelId="{17F57027-B7BF-458C-BCEA-FDCFE60F2A9D}" type="presParOf" srcId="{7998DC28-2094-4117-B18A-0580C36E4E4A}" destId="{AD7E42DF-3D55-46B4-ACE4-FED13DB68FDF}" srcOrd="3" destOrd="0" presId="urn:microsoft.com/office/officeart/2005/8/layout/hierarchy4"/>
    <dgm:cxn modelId="{A1151412-E1E0-4C46-AB3E-3B0A5AAA874E}" type="presParOf" srcId="{7998DC28-2094-4117-B18A-0580C36E4E4A}" destId="{7ACC78B2-150B-48F0-9A38-29B7588DB896}" srcOrd="4" destOrd="0" presId="urn:microsoft.com/office/officeart/2005/8/layout/hierarchy4"/>
    <dgm:cxn modelId="{7E87BF87-2158-4F66-9B96-DE4906496160}" type="presParOf" srcId="{7ACC78B2-150B-48F0-9A38-29B7588DB896}" destId="{1C6D35EF-D550-4238-B365-EF1223742A64}" srcOrd="0" destOrd="0" presId="urn:microsoft.com/office/officeart/2005/8/layout/hierarchy4"/>
    <dgm:cxn modelId="{7FBC5B5D-12B8-4E03-8C85-E27107A8AC10}" type="presParOf" srcId="{7ACC78B2-150B-48F0-9A38-29B7588DB896}" destId="{11B884BF-B91C-4A4A-8B3F-716C3767EDDE}" srcOrd="1" destOrd="0" presId="urn:microsoft.com/office/officeart/2005/8/layout/hierarchy4"/>
    <dgm:cxn modelId="{A547D17E-4BF1-4CCE-B415-4D6874A63AE8}" type="presParOf" srcId="{7998DC28-2094-4117-B18A-0580C36E4E4A}" destId="{EE96BA70-1A2F-435A-B0EC-838CD1456F73}" srcOrd="5" destOrd="0" presId="urn:microsoft.com/office/officeart/2005/8/layout/hierarchy4"/>
    <dgm:cxn modelId="{AE187EB1-0540-4712-927E-86533FDAD247}" type="presParOf" srcId="{7998DC28-2094-4117-B18A-0580C36E4E4A}" destId="{E93A3992-733C-4579-B90D-DE65AFE9A8C9}" srcOrd="6" destOrd="0" presId="urn:microsoft.com/office/officeart/2005/8/layout/hierarchy4"/>
    <dgm:cxn modelId="{8F805472-1285-4242-975A-BFC41D47EEC7}" type="presParOf" srcId="{E93A3992-733C-4579-B90D-DE65AFE9A8C9}" destId="{4CF7763C-D3E0-4877-87B1-54E1CACBF9A0}" srcOrd="0" destOrd="0" presId="urn:microsoft.com/office/officeart/2005/8/layout/hierarchy4"/>
    <dgm:cxn modelId="{C7A3FA97-5340-4D9B-8343-D5D48C65D487}" type="presParOf" srcId="{E93A3992-733C-4579-B90D-DE65AFE9A8C9}" destId="{59750D21-F6E8-4DFE-9524-D8C97CB340BA}" srcOrd="1" destOrd="0" presId="urn:microsoft.com/office/officeart/2005/8/layout/hierarchy4"/>
    <dgm:cxn modelId="{39007682-7D04-465D-93DA-7CE403BF8C76}" type="presParOf" srcId="{56A70802-F7B0-4746-8656-BDD8B32C6474}" destId="{4FCE8E58-C6DF-4626-9770-2E47B6ADCCB4}" srcOrd="1" destOrd="0" presId="urn:microsoft.com/office/officeart/2005/8/layout/hierarchy4"/>
    <dgm:cxn modelId="{F3B6C3CF-AED0-4984-94A0-793CFA7AC73A}" type="presParOf" srcId="{56A70802-F7B0-4746-8656-BDD8B32C6474}" destId="{1DD02066-A385-44DC-A4AC-45D2B5A986F4}" srcOrd="2" destOrd="0" presId="urn:microsoft.com/office/officeart/2005/8/layout/hierarchy4"/>
    <dgm:cxn modelId="{F02DB3EB-C68F-42F8-9FCF-1945ECCC3105}" type="presParOf" srcId="{1DD02066-A385-44DC-A4AC-45D2B5A986F4}" destId="{B760868B-D714-4648-89EA-C8C15612C9FC}" srcOrd="0" destOrd="0" presId="urn:microsoft.com/office/officeart/2005/8/layout/hierarchy4"/>
    <dgm:cxn modelId="{353B502E-5EF0-4919-AAC0-B2EB08E74875}" type="presParOf" srcId="{1DD02066-A385-44DC-A4AC-45D2B5A986F4}" destId="{782FEA53-B57A-4F35-94ED-E5BC0FB261B3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678FDCC-B624-4C17-9DD0-39706B498A1E}">
      <dsp:nvSpPr>
        <dsp:cNvPr id="0" name=""/>
        <dsp:cNvSpPr/>
      </dsp:nvSpPr>
      <dsp:spPr>
        <a:xfrm>
          <a:off x="0" y="71438"/>
          <a:ext cx="2994278" cy="118738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alpha val="8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alpha val="8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alpha val="8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b="1" kern="120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Минспорт</a:t>
          </a:r>
          <a:r>
            <a:rPr lang="ru-RU" sz="2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России</a:t>
          </a:r>
          <a:endParaRPr lang="ru-RU" sz="28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0" y="71438"/>
        <a:ext cx="2994278" cy="1187386"/>
      </dsp:txXfrm>
    </dsp:sp>
    <dsp:sp modelId="{558C3790-F1B8-4A65-B28B-DC22DD201EF8}">
      <dsp:nvSpPr>
        <dsp:cNvPr id="0" name=""/>
        <dsp:cNvSpPr/>
      </dsp:nvSpPr>
      <dsp:spPr>
        <a:xfrm>
          <a:off x="5" y="1285884"/>
          <a:ext cx="2997160" cy="64673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alpha val="7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alpha val="7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alpha val="7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1" kern="1200" dirty="0" smtClean="0">
              <a:effectLst/>
            </a:rPr>
            <a:t>Федеральный оператор</a:t>
          </a:r>
          <a:endParaRPr lang="ru-RU" sz="2100" b="1" kern="1200" dirty="0">
            <a:effectLst/>
          </a:endParaRPr>
        </a:p>
      </dsp:txBody>
      <dsp:txXfrm>
        <a:off x="5" y="1285884"/>
        <a:ext cx="2997160" cy="646733"/>
      </dsp:txXfrm>
    </dsp:sp>
    <dsp:sp modelId="{1112E5BD-0EA1-404A-8D7E-14888130437F}">
      <dsp:nvSpPr>
        <dsp:cNvPr id="0" name=""/>
        <dsp:cNvSpPr/>
      </dsp:nvSpPr>
      <dsp:spPr>
        <a:xfrm>
          <a:off x="0" y="2000264"/>
          <a:ext cx="2998259" cy="96731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alpha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alpha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alpha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effectLst/>
            </a:rPr>
            <a:t>Субъекты Российской Федерации</a:t>
          </a:r>
          <a:endParaRPr lang="ru-RU" sz="2000" b="1" kern="1200" dirty="0">
            <a:effectLst/>
          </a:endParaRPr>
        </a:p>
      </dsp:txBody>
      <dsp:txXfrm>
        <a:off x="0" y="2000264"/>
        <a:ext cx="2998259" cy="967312"/>
      </dsp:txXfrm>
    </dsp:sp>
    <dsp:sp modelId="{DBE23C51-3ACC-4E86-A93A-5A04BB1EC7F2}">
      <dsp:nvSpPr>
        <dsp:cNvPr id="0" name=""/>
        <dsp:cNvSpPr/>
      </dsp:nvSpPr>
      <dsp:spPr>
        <a:xfrm>
          <a:off x="0" y="3523355"/>
          <a:ext cx="812778" cy="119155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alpha val="3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alpha val="3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alpha val="3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700" b="1" kern="1200" dirty="0" smtClean="0">
              <a:solidFill>
                <a:schemeClr val="tx1"/>
              </a:solidFill>
            </a:rPr>
            <a:t>Система образования</a:t>
          </a:r>
          <a:endParaRPr lang="ru-RU" sz="700" b="1" kern="1200" dirty="0">
            <a:solidFill>
              <a:schemeClr val="tx1"/>
            </a:solidFill>
          </a:endParaRPr>
        </a:p>
      </dsp:txBody>
      <dsp:txXfrm>
        <a:off x="0" y="3523355"/>
        <a:ext cx="812778" cy="1191552"/>
      </dsp:txXfrm>
    </dsp:sp>
    <dsp:sp modelId="{EA9187DF-008F-465C-B4CB-14E21F34EE59}">
      <dsp:nvSpPr>
        <dsp:cNvPr id="0" name=""/>
        <dsp:cNvSpPr/>
      </dsp:nvSpPr>
      <dsp:spPr>
        <a:xfrm>
          <a:off x="759817" y="3495149"/>
          <a:ext cx="749977" cy="121975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alpha val="3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alpha val="3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alpha val="3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700" b="1" kern="1200" dirty="0" smtClean="0">
              <a:solidFill>
                <a:schemeClr val="tx1"/>
              </a:solidFill>
            </a:rPr>
            <a:t>Трудовые коллективы</a:t>
          </a:r>
          <a:endParaRPr lang="ru-RU" sz="700" b="1" kern="1200" dirty="0">
            <a:solidFill>
              <a:schemeClr val="tx1"/>
            </a:solidFill>
          </a:endParaRPr>
        </a:p>
      </dsp:txBody>
      <dsp:txXfrm>
        <a:off x="759817" y="3495149"/>
        <a:ext cx="749977" cy="1219758"/>
      </dsp:txXfrm>
    </dsp:sp>
    <dsp:sp modelId="{1C6D35EF-D550-4238-B365-EF1223742A64}">
      <dsp:nvSpPr>
        <dsp:cNvPr id="0" name=""/>
        <dsp:cNvSpPr/>
      </dsp:nvSpPr>
      <dsp:spPr>
        <a:xfrm>
          <a:off x="1527754" y="3523355"/>
          <a:ext cx="682446" cy="119155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alpha val="3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alpha val="3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alpha val="3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700" b="1" kern="1200" dirty="0" smtClean="0">
              <a:solidFill>
                <a:schemeClr val="tx1"/>
              </a:solidFill>
              <a:effectLst/>
            </a:rPr>
            <a:t>Социальные организации для пенсионеров, инвалидов и др.</a:t>
          </a:r>
          <a:endParaRPr lang="ru-RU" sz="700" b="1" kern="1200" dirty="0">
            <a:solidFill>
              <a:schemeClr val="tx1"/>
            </a:solidFill>
            <a:effectLst/>
          </a:endParaRPr>
        </a:p>
      </dsp:txBody>
      <dsp:txXfrm>
        <a:off x="1527754" y="3523355"/>
        <a:ext cx="682446" cy="1191552"/>
      </dsp:txXfrm>
    </dsp:sp>
    <dsp:sp modelId="{4CF7763C-D3E0-4877-87B1-54E1CACBF9A0}">
      <dsp:nvSpPr>
        <dsp:cNvPr id="0" name=""/>
        <dsp:cNvSpPr/>
      </dsp:nvSpPr>
      <dsp:spPr>
        <a:xfrm>
          <a:off x="2231687" y="3485197"/>
          <a:ext cx="684237" cy="122971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alpha val="3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alpha val="3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alpha val="3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700" b="1" kern="1200" dirty="0" smtClean="0">
              <a:solidFill>
                <a:schemeClr val="tx1"/>
              </a:solidFill>
            </a:rPr>
            <a:t>Место жительства</a:t>
          </a:r>
          <a:endParaRPr lang="ru-RU" sz="700" b="1" kern="1200" dirty="0">
            <a:solidFill>
              <a:schemeClr val="tx1"/>
            </a:solidFill>
          </a:endParaRPr>
        </a:p>
      </dsp:txBody>
      <dsp:txXfrm>
        <a:off x="2231687" y="3485197"/>
        <a:ext cx="684237" cy="1229710"/>
      </dsp:txXfrm>
    </dsp:sp>
    <dsp:sp modelId="{B760868B-D714-4648-89EA-C8C15612C9FC}">
      <dsp:nvSpPr>
        <dsp:cNvPr id="0" name=""/>
        <dsp:cNvSpPr/>
      </dsp:nvSpPr>
      <dsp:spPr>
        <a:xfrm>
          <a:off x="3000399" y="369870"/>
          <a:ext cx="1092385" cy="258096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alpha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alpha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alpha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err="1" smtClean="0">
              <a:solidFill>
                <a:schemeClr val="tx1"/>
              </a:solidFill>
              <a:effectLst/>
            </a:rPr>
            <a:t>Минобрнауки</a:t>
          </a:r>
          <a:endParaRPr lang="ru-RU" sz="1100" b="1" kern="1200" dirty="0" smtClean="0">
            <a:solidFill>
              <a:schemeClr val="tx1"/>
            </a:solidFill>
            <a:effectLst/>
          </a:endParaRP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>
              <a:solidFill>
                <a:schemeClr val="tx1"/>
              </a:solidFill>
              <a:effectLst/>
            </a:rPr>
            <a:t>Минздрав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>
              <a:solidFill>
                <a:schemeClr val="tx1"/>
              </a:solidFill>
              <a:effectLst/>
            </a:rPr>
            <a:t>Минобороны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>
              <a:solidFill>
                <a:schemeClr val="tx1"/>
              </a:solidFill>
              <a:effectLst/>
            </a:rPr>
            <a:t>ДОСААФ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>
              <a:solidFill>
                <a:schemeClr val="tx1"/>
              </a:solidFill>
              <a:effectLst/>
            </a:rPr>
            <a:t>МВД </a:t>
          </a:r>
          <a:endParaRPr lang="ru-RU" sz="800" b="1" kern="1200" dirty="0" smtClean="0">
            <a:solidFill>
              <a:schemeClr val="tx1"/>
            </a:solidFill>
            <a:effectLst/>
          </a:endParaRP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>
              <a:solidFill>
                <a:schemeClr val="tx1"/>
              </a:solidFill>
              <a:effectLst/>
            </a:rPr>
            <a:t>ДИНАМО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>
              <a:solidFill>
                <a:schemeClr val="tx1"/>
              </a:solidFill>
              <a:effectLst/>
            </a:rPr>
            <a:t>МЧС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err="1" smtClean="0">
              <a:solidFill>
                <a:schemeClr val="tx1"/>
              </a:solidFill>
              <a:effectLst/>
            </a:rPr>
            <a:t>Минкомсвязь</a:t>
          </a:r>
          <a:endParaRPr lang="ru-RU" sz="1100" b="1" kern="1200" dirty="0" smtClean="0">
            <a:solidFill>
              <a:schemeClr val="tx1"/>
            </a:solidFill>
            <a:effectLst/>
          </a:endParaRP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>
              <a:solidFill>
                <a:schemeClr val="tx1"/>
              </a:solidFill>
              <a:effectLst/>
            </a:rPr>
            <a:t>ФНПР, РСПП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>
              <a:solidFill>
                <a:schemeClr val="tx1"/>
              </a:solidFill>
              <a:effectLst/>
            </a:rPr>
            <a:t>ОКР</a:t>
          </a:r>
        </a:p>
      </dsp:txBody>
      <dsp:txXfrm>
        <a:off x="3000399" y="369870"/>
        <a:ext cx="1092385" cy="258096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fld id="{B89421DB-70E0-4E21-B3C0-2E62632A1702}" type="datetimeFigureOut">
              <a:rPr lang="ru-RU"/>
              <a:pPr>
                <a:defRPr/>
              </a:pPr>
              <a:t>12.03.2015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fld id="{4DA11A2A-3A80-45B6-A970-EBD36FF5A34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5FF00B0-9753-4F0E-8F2E-D1AA6D1E2DC8}" type="slidenum">
              <a:rPr lang="ru-RU" smtClean="0"/>
              <a:pPr>
                <a:defRPr/>
              </a:pPr>
              <a:t>11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4" name="Номер слайда 3"/>
          <p:cNvSpPr txBox="1">
            <a:spLocks noGrp="1"/>
          </p:cNvSpPr>
          <p:nvPr/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</p:spPr>
        <p:txBody>
          <a:bodyPr anchor="b"/>
          <a:lstStyle/>
          <a:p>
            <a:pPr algn="r">
              <a:defRPr/>
            </a:pPr>
            <a:fld id="{305BAA7C-9040-4ACA-ABC6-D03BB92665CE}" type="slidenum">
              <a:rPr lang="ru-RU" sz="1200">
                <a:cs typeface="+mn-cs"/>
              </a:rPr>
              <a:pPr algn="r">
                <a:defRPr/>
              </a:pPr>
              <a:t>23</a:t>
            </a:fld>
            <a:endParaRPr lang="ru-RU" sz="1200">
              <a:cs typeface="+mn-cs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4" name="Номер слайда 3"/>
          <p:cNvSpPr txBox="1">
            <a:spLocks noGrp="1"/>
          </p:cNvSpPr>
          <p:nvPr/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</p:spPr>
        <p:txBody>
          <a:bodyPr anchor="b"/>
          <a:lstStyle/>
          <a:p>
            <a:pPr algn="r">
              <a:defRPr/>
            </a:pPr>
            <a:fld id="{305BAA7C-9040-4ACA-ABC6-D03BB92665CE}" type="slidenum">
              <a:rPr lang="ru-RU" sz="1200">
                <a:cs typeface="+mn-cs"/>
              </a:rPr>
              <a:pPr algn="r">
                <a:defRPr/>
              </a:pPr>
              <a:t>24</a:t>
            </a:fld>
            <a:endParaRPr lang="ru-RU" sz="1200">
              <a:cs typeface="+mn-cs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4" name="Номер слайда 3"/>
          <p:cNvSpPr txBox="1">
            <a:spLocks noGrp="1"/>
          </p:cNvSpPr>
          <p:nvPr/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</p:spPr>
        <p:txBody>
          <a:bodyPr anchor="b"/>
          <a:lstStyle/>
          <a:p>
            <a:pPr algn="r">
              <a:defRPr/>
            </a:pPr>
            <a:fld id="{48B86701-1CB4-447D-9750-CA52A1C39EA1}" type="slidenum">
              <a:rPr lang="ru-RU" sz="1200">
                <a:cs typeface="+mn-cs"/>
              </a:rPr>
              <a:pPr algn="r">
                <a:defRPr/>
              </a:pPr>
              <a:t>25</a:t>
            </a:fld>
            <a:endParaRPr lang="ru-RU" sz="1200">
              <a:cs typeface="+mn-cs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4" name="Номер слайда 3"/>
          <p:cNvSpPr txBox="1">
            <a:spLocks noGrp="1"/>
          </p:cNvSpPr>
          <p:nvPr/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</p:spPr>
        <p:txBody>
          <a:bodyPr anchor="b"/>
          <a:lstStyle/>
          <a:p>
            <a:pPr algn="r">
              <a:defRPr/>
            </a:pPr>
            <a:fld id="{2F389E50-1C03-4C84-91ED-345547EB97B9}" type="slidenum">
              <a:rPr lang="ru-RU" sz="1200">
                <a:cs typeface="+mn-cs"/>
              </a:rPr>
              <a:pPr algn="r">
                <a:defRPr/>
              </a:pPr>
              <a:t>26</a:t>
            </a:fld>
            <a:endParaRPr lang="ru-RU" sz="1200">
              <a:cs typeface="+mn-cs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4" name="Номер слайда 3"/>
          <p:cNvSpPr txBox="1">
            <a:spLocks noGrp="1"/>
          </p:cNvSpPr>
          <p:nvPr/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</p:spPr>
        <p:txBody>
          <a:bodyPr anchor="b"/>
          <a:lstStyle/>
          <a:p>
            <a:pPr algn="r">
              <a:defRPr/>
            </a:pPr>
            <a:fld id="{96E72483-1C81-401F-B611-8DD0DAD40ED4}" type="slidenum">
              <a:rPr lang="ru-RU" sz="1200">
                <a:cs typeface="+mn-cs"/>
              </a:rPr>
              <a:pPr algn="r">
                <a:defRPr/>
              </a:pPr>
              <a:t>27</a:t>
            </a:fld>
            <a:endParaRPr lang="ru-RU" sz="1200">
              <a:cs typeface="+mn-cs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4" name="Номер слайда 3"/>
          <p:cNvSpPr txBox="1">
            <a:spLocks noGrp="1"/>
          </p:cNvSpPr>
          <p:nvPr/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</p:spPr>
        <p:txBody>
          <a:bodyPr anchor="b"/>
          <a:lstStyle/>
          <a:p>
            <a:pPr algn="r">
              <a:defRPr/>
            </a:pPr>
            <a:fld id="{88C44553-945F-4875-9F00-12A4D4F61EA4}" type="slidenum">
              <a:rPr lang="ru-RU" sz="1200">
                <a:cs typeface="+mn-cs"/>
              </a:rPr>
              <a:pPr algn="r">
                <a:defRPr/>
              </a:pPr>
              <a:t>28</a:t>
            </a:fld>
            <a:endParaRPr lang="ru-RU" sz="1200">
              <a:cs typeface="+mn-cs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4" name="Номер слайда 3"/>
          <p:cNvSpPr txBox="1">
            <a:spLocks noGrp="1"/>
          </p:cNvSpPr>
          <p:nvPr/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</p:spPr>
        <p:txBody>
          <a:bodyPr anchor="b"/>
          <a:lstStyle/>
          <a:p>
            <a:pPr algn="r">
              <a:defRPr/>
            </a:pPr>
            <a:fld id="{20F47111-A733-458F-8894-621DE70FBF69}" type="slidenum">
              <a:rPr lang="ru-RU" sz="1200">
                <a:cs typeface="+mn-cs"/>
              </a:rPr>
              <a:pPr algn="r">
                <a:defRPr/>
              </a:pPr>
              <a:t>29</a:t>
            </a:fld>
            <a:endParaRPr lang="ru-RU" sz="1200">
              <a:cs typeface="+mn-cs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89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4" name="Номер слайда 3"/>
          <p:cNvSpPr txBox="1">
            <a:spLocks noGrp="1"/>
          </p:cNvSpPr>
          <p:nvPr/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</p:spPr>
        <p:txBody>
          <a:bodyPr anchor="b"/>
          <a:lstStyle/>
          <a:p>
            <a:pPr algn="r">
              <a:defRPr/>
            </a:pPr>
            <a:fld id="{178C58AE-DAC7-4281-9FDA-60156002BAB2}" type="slidenum">
              <a:rPr lang="ru-RU" sz="1200">
                <a:cs typeface="+mn-cs"/>
              </a:rPr>
              <a:pPr algn="r">
                <a:defRPr/>
              </a:pPr>
              <a:t>30</a:t>
            </a:fld>
            <a:endParaRPr lang="ru-RU" sz="1200">
              <a:cs typeface="+mn-cs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4" name="Номер слайда 3"/>
          <p:cNvSpPr txBox="1">
            <a:spLocks noGrp="1"/>
          </p:cNvSpPr>
          <p:nvPr/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</p:spPr>
        <p:txBody>
          <a:bodyPr anchor="b"/>
          <a:lstStyle/>
          <a:p>
            <a:pPr algn="r">
              <a:defRPr/>
            </a:pPr>
            <a:fld id="{A63870EA-6BEB-4F7A-AFE8-E5C17F4E065A}" type="slidenum">
              <a:rPr lang="ru-RU" sz="1200">
                <a:cs typeface="+mn-cs"/>
              </a:rPr>
              <a:pPr algn="r">
                <a:defRPr/>
              </a:pPr>
              <a:t>31</a:t>
            </a:fld>
            <a:endParaRPr lang="ru-RU" sz="1200">
              <a:cs typeface="+mn-cs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993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4" name="Номер слайда 3"/>
          <p:cNvSpPr txBox="1">
            <a:spLocks noGrp="1"/>
          </p:cNvSpPr>
          <p:nvPr/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</p:spPr>
        <p:txBody>
          <a:bodyPr anchor="b"/>
          <a:lstStyle/>
          <a:p>
            <a:pPr algn="r">
              <a:defRPr/>
            </a:pPr>
            <a:fld id="{A00BD7FA-9303-4F9F-892D-EA4950769A69}" type="slidenum">
              <a:rPr lang="ru-RU" sz="1200">
                <a:cs typeface="+mn-cs"/>
              </a:rPr>
              <a:pPr algn="r">
                <a:defRPr/>
              </a:pPr>
              <a:t>32</a:t>
            </a:fld>
            <a:endParaRPr lang="ru-RU" sz="1200"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30724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B7A1E417-D384-4F05-B8E5-CFBE9304AC22}" type="slidenum">
              <a:rPr lang="ru-RU" smtClean="0"/>
              <a:pPr>
                <a:defRPr/>
              </a:pPr>
              <a:t>14</a:t>
            </a:fld>
            <a:endParaRPr lang="ru-RU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96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4" name="Номер слайда 3"/>
          <p:cNvSpPr txBox="1">
            <a:spLocks noGrp="1"/>
          </p:cNvSpPr>
          <p:nvPr/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</p:spPr>
        <p:txBody>
          <a:bodyPr anchor="b"/>
          <a:lstStyle/>
          <a:p>
            <a:pPr algn="r">
              <a:defRPr/>
            </a:pPr>
            <a:fld id="{06B37422-9B56-4A33-9B4A-14C7D8F9BA02}" type="slidenum">
              <a:rPr lang="ru-RU" sz="1200">
                <a:cs typeface="+mn-cs"/>
              </a:rPr>
              <a:pPr algn="r">
                <a:defRPr/>
              </a:pPr>
              <a:t>33</a:t>
            </a:fld>
            <a:endParaRPr lang="ru-RU" sz="1200">
              <a:cs typeface="+mn-cs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98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4" name="Номер слайда 3"/>
          <p:cNvSpPr txBox="1">
            <a:spLocks noGrp="1"/>
          </p:cNvSpPr>
          <p:nvPr/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</p:spPr>
        <p:txBody>
          <a:bodyPr anchor="b"/>
          <a:lstStyle/>
          <a:p>
            <a:pPr algn="r">
              <a:defRPr/>
            </a:pPr>
            <a:fld id="{1172B477-2BE3-4BE0-BEF4-5742340CB5DF}" type="slidenum">
              <a:rPr lang="ru-RU" sz="1200">
                <a:cs typeface="+mn-cs"/>
              </a:rPr>
              <a:pPr algn="r">
                <a:defRPr/>
              </a:pPr>
              <a:t>34</a:t>
            </a:fld>
            <a:endParaRPr lang="ru-RU" sz="1200">
              <a:cs typeface="+mn-c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30724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F62CF8F3-E9FE-48AA-A132-5103FD9296A6}" type="slidenum">
              <a:rPr lang="ru-RU" smtClean="0"/>
              <a:pPr>
                <a:defRPr/>
              </a:pPr>
              <a:t>15</a:t>
            </a:fld>
            <a:endParaRPr lang="ru-RU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AA013D7-000F-4EA7-86E0-7ECA1082150E}" type="slidenum">
              <a:rPr lang="ru-RU" smtClean="0"/>
              <a:pPr>
                <a:defRPr/>
              </a:pPr>
              <a:t>17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4" name="Номер слайда 3"/>
          <p:cNvSpPr txBox="1">
            <a:spLocks noGrp="1"/>
          </p:cNvSpPr>
          <p:nvPr/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</p:spPr>
        <p:txBody>
          <a:bodyPr anchor="b"/>
          <a:lstStyle/>
          <a:p>
            <a:pPr algn="r">
              <a:defRPr/>
            </a:pPr>
            <a:fld id="{ECC9B794-6218-47C0-A919-65D6DC686206}" type="slidenum">
              <a:rPr lang="ru-RU" sz="1200">
                <a:cs typeface="+mn-cs"/>
              </a:rPr>
              <a:pPr algn="r">
                <a:defRPr/>
              </a:pPr>
              <a:t>18</a:t>
            </a:fld>
            <a:endParaRPr lang="ru-RU" sz="1200">
              <a:cs typeface="+mn-cs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66E1E49-15DC-4FF6-9492-59641E8260D8}" type="slidenum">
              <a:rPr lang="ru-RU" smtClean="0"/>
              <a:pPr>
                <a:defRPr/>
              </a:pPr>
              <a:t>19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DC36A3A-E5A8-4413-8903-6F9C42EFFEB8}" type="slidenum">
              <a:rPr lang="ru-RU" smtClean="0"/>
              <a:pPr>
                <a:defRPr/>
              </a:pPr>
              <a:t>20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454EA7F-B7C1-4E1F-BC44-7B4C2132F56A}" type="slidenum">
              <a:rPr lang="ru-RU" smtClean="0"/>
              <a:pPr>
                <a:defRPr/>
              </a:pPr>
              <a:t>21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4" name="Номер слайда 3"/>
          <p:cNvSpPr txBox="1">
            <a:spLocks noGrp="1"/>
          </p:cNvSpPr>
          <p:nvPr/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</p:spPr>
        <p:txBody>
          <a:bodyPr anchor="b"/>
          <a:lstStyle/>
          <a:p>
            <a:pPr algn="r">
              <a:defRPr/>
            </a:pPr>
            <a:fld id="{557C8BA3-79B8-4594-84AA-DD00D59D5E77}" type="slidenum">
              <a:rPr lang="ru-RU" sz="1200">
                <a:cs typeface="+mn-cs"/>
              </a:rPr>
              <a:pPr algn="r">
                <a:defRPr/>
              </a:pPr>
              <a:t>22</a:t>
            </a:fld>
            <a:endParaRPr lang="ru-RU" sz="1200"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K:\ProPowerPoint\Шаблоны\СПОРТ ТУРИЗМ\Быть в форме\Form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17451" y="5013177"/>
            <a:ext cx="6461659" cy="864096"/>
          </a:xfrm>
        </p:spPr>
        <p:txBody>
          <a:bodyPr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743200" y="6237311"/>
            <a:ext cx="6400800" cy="61392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fld id="{F1B39FEB-A963-4BE2-BB20-6B5E9EB99EF1}" type="datetime1">
              <a:rPr lang="ru-RU"/>
              <a:pPr>
                <a:defRPr/>
              </a:pPr>
              <a:t>12.03.2015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fld id="{9FA71556-4384-4871-8B08-914F9F4A504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jpe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K:\ProPowerPoint\Шаблоны\СПОРТ ТУРИЗМ\Быть в форме\FormaSlide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-15875"/>
            <a:ext cx="9164638" cy="687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Заголовок 1"/>
          <p:cNvSpPr>
            <a:spLocks noGrp="1"/>
          </p:cNvSpPr>
          <p:nvPr>
            <p:ph type="title"/>
          </p:nvPr>
        </p:nvSpPr>
        <p:spPr bwMode="auto">
          <a:xfrm>
            <a:off x="2051050" y="188913"/>
            <a:ext cx="684212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8" name="Текст 2"/>
          <p:cNvSpPr>
            <a:spLocks noGrp="1"/>
          </p:cNvSpPr>
          <p:nvPr>
            <p:ph type="body" idx="1"/>
          </p:nvPr>
        </p:nvSpPr>
        <p:spPr bwMode="auto">
          <a:xfrm>
            <a:off x="1979613" y="1628775"/>
            <a:ext cx="6934200" cy="496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1029" name="TextBox 6"/>
          <p:cNvSpPr txBox="1">
            <a:spLocks noChangeArrowheads="1"/>
          </p:cNvSpPr>
          <p:nvPr/>
        </p:nvSpPr>
        <p:spPr bwMode="auto">
          <a:xfrm>
            <a:off x="107950" y="6615113"/>
            <a:ext cx="1727200" cy="307975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defRPr/>
            </a:pPr>
            <a:r>
              <a:rPr lang="en-US" sz="1400" dirty="0" err="1" smtClean="0">
                <a:solidFill>
                  <a:schemeClr val="bg2">
                    <a:lumMod val="90000"/>
                  </a:schemeClr>
                </a:solidFill>
                <a:latin typeface="Bell MT" pitchFamily="18" charset="0"/>
                <a:cs typeface="+mn-cs"/>
              </a:rPr>
              <a:t>ProPowerPoint.Ru</a:t>
            </a:r>
            <a:endParaRPr lang="ru-RU" sz="1400" dirty="0" smtClean="0">
              <a:solidFill>
                <a:schemeClr val="bg2">
                  <a:lumMod val="90000"/>
                </a:schemeClr>
              </a:solidFill>
              <a:latin typeface="Ariston" pitchFamily="66" charset="0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1" r:id="rId1"/>
    <p:sldLayoutId id="2147483820" r:id="rId2"/>
    <p:sldLayoutId id="2147483822" r:id="rId3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://podruzhki.ru/data/group/photo/f_4f0adb35e316d_image.jpg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diagramLayout" Target="../diagrams/layout1.xml"/><Relationship Id="rId7" Type="http://schemas.openxmlformats.org/officeDocument/2006/relationships/hyperlink" Target="http://school45sport.ucoz.ru/nizkij_start-foto.jpg" TargetMode="Externa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10" Type="http://schemas.openxmlformats.org/officeDocument/2006/relationships/image" Target="../media/image9.jpeg"/><Relationship Id="rId4" Type="http://schemas.openxmlformats.org/officeDocument/2006/relationships/diagramQuickStyle" Target="../diagrams/quickStyle1.xml"/><Relationship Id="rId9" Type="http://schemas.openxmlformats.org/officeDocument/2006/relationships/hyperlink" Target="http://img.happy-giraffe.ru/thumbs/650x650/12678/8e7c8f6af65302105d951694d278b304.jpg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school45sport.ucoz.ru/nizkij_start-foto.jpg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hyperlink" Target="http://img.happy-giraffe.ru/thumbs/650x650/12678/8e7c8f6af65302105d951694d278b304.jpg" TargetMode="External"/><Relationship Id="rId4" Type="http://schemas.openxmlformats.org/officeDocument/2006/relationships/image" Target="../media/image1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img.happy-giraffe.ru/thumbs/650x650/12678/8e7c8f6af65302105d951694d278b304.jpg" TargetMode="Externa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hyperlink" Target="http://school45sport.ucoz.ru/nizkij_start-foto.jpg" TargetMode="External"/><Relationship Id="rId4" Type="http://schemas.openxmlformats.org/officeDocument/2006/relationships/image" Target="../media/image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img.happy-giraffe.ru/thumbs/650x650/12678/8e7c8f6af65302105d951694d278b304.jpg" TargetMode="Externa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hyperlink" Target="http://school45sport.ucoz.ru/nizkij_start-foto.jpg" TargetMode="External"/><Relationship Id="rId4" Type="http://schemas.openxmlformats.org/officeDocument/2006/relationships/image" Target="../media/image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school45sport.ucoz.ru/nizkij_start-foto.jpg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hyperlink" Target="http://img.happy-giraffe.ru/thumbs/650x650/12678/8e7c8f6af65302105d951694d278b304.jpg" TargetMode="External"/><Relationship Id="rId4" Type="http://schemas.openxmlformats.org/officeDocument/2006/relationships/image" Target="../media/image1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school45sport.ucoz.ru/nizkij_start-foto.jpg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hyperlink" Target="http://img.happy-giraffe.ru/thumbs/650x650/12678/8e7c8f6af65302105d951694d278b304.jpg" TargetMode="External"/><Relationship Id="rId4" Type="http://schemas.openxmlformats.org/officeDocument/2006/relationships/image" Target="../media/image10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hyperlink" Target="http://school45sport.ucoz.ru/nizkij_start-foto.jpg" TargetMode="Externa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9.jpeg"/><Relationship Id="rId4" Type="http://schemas.openxmlformats.org/officeDocument/2006/relationships/hyperlink" Target="http://img.happy-giraffe.ru/thumbs/650x650/12678/8e7c8f6af65302105d951694d278b304.jpg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school45sport.ucoz.ru/nizkij_start-foto.jpg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hyperlink" Target="http://img.happy-giraffe.ru/thumbs/650x650/12678/8e7c8f6af65302105d951694d278b304.jpg" TargetMode="External"/><Relationship Id="rId4" Type="http://schemas.openxmlformats.org/officeDocument/2006/relationships/image" Target="../media/image10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school45sport.ucoz.ru/nizkij_start-foto.jpg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.jpeg"/><Relationship Id="rId5" Type="http://schemas.openxmlformats.org/officeDocument/2006/relationships/hyperlink" Target="http://img.happy-giraffe.ru/thumbs/650x650/12678/8e7c8f6af65302105d951694d278b304.jpg" TargetMode="External"/><Relationship Id="rId4" Type="http://schemas.openxmlformats.org/officeDocument/2006/relationships/image" Target="../media/image10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school45sport.ucoz.ru/nizkij_start-foto.jpg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hyperlink" Target="http://img.happy-giraffe.ru/thumbs/650x650/12678/8e7c8f6af65302105d951694d278b304.jpg" TargetMode="External"/><Relationship Id="rId4" Type="http://schemas.openxmlformats.org/officeDocument/2006/relationships/image" Target="../media/image10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13" Type="http://schemas.openxmlformats.org/officeDocument/2006/relationships/hyperlink" Target="http://www.lawofattraction.ru/_fr/5/5553275.jpg" TargetMode="External"/><Relationship Id="rId18" Type="http://schemas.openxmlformats.org/officeDocument/2006/relationships/image" Target="../media/image14.jpeg"/><Relationship Id="rId3" Type="http://schemas.openxmlformats.org/officeDocument/2006/relationships/image" Target="../media/image7.jpeg"/><Relationship Id="rId7" Type="http://schemas.openxmlformats.org/officeDocument/2006/relationships/hyperlink" Target="http://school45sport.ucoz.ru/nizkij_start-foto.jpg" TargetMode="External"/><Relationship Id="rId12" Type="http://schemas.openxmlformats.org/officeDocument/2006/relationships/image" Target="../media/image12.jpeg"/><Relationship Id="rId17" Type="http://schemas.openxmlformats.org/officeDocument/2006/relationships/hyperlink" Target="http://mediasubs.ru/group/uploads/se/sekretyi-bogatogo-doma/image2/jhlNGNjZG.jpg" TargetMode="External"/><Relationship Id="rId2" Type="http://schemas.openxmlformats.org/officeDocument/2006/relationships/hyperlink" Target="http://kolyan.net/uploads/posts/2010-09/1284013418_podborka_85.jpg" TargetMode="External"/><Relationship Id="rId16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11" Type="http://schemas.openxmlformats.org/officeDocument/2006/relationships/hyperlink" Target="http://prv1.lori-images.net/zhenschina-sazhaet-luk-sevok-na-zelen-0002442321-preview.jpg" TargetMode="External"/><Relationship Id="rId5" Type="http://schemas.openxmlformats.org/officeDocument/2006/relationships/hyperlink" Target="http://img.happy-giraffe.ru/thumbs/650x650/12678/8e7c8f6af65302105d951694d278b304.jpg" TargetMode="External"/><Relationship Id="rId15" Type="http://schemas.openxmlformats.org/officeDocument/2006/relationships/hyperlink" Target="http://podruzhki.ru/data/group/photo/f_4f0adb35e316d_image.jpg" TargetMode="External"/><Relationship Id="rId10" Type="http://schemas.openxmlformats.org/officeDocument/2006/relationships/image" Target="../media/image11.jpeg"/><Relationship Id="rId4" Type="http://schemas.openxmlformats.org/officeDocument/2006/relationships/image" Target="../media/image8.png"/><Relationship Id="rId9" Type="http://schemas.openxmlformats.org/officeDocument/2006/relationships/hyperlink" Target="http://freenews.am/uploads/post_images/opozdanie6001338383144.jpg" TargetMode="External"/><Relationship Id="rId14" Type="http://schemas.openxmlformats.org/officeDocument/2006/relationships/image" Target="../media/image13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school45sport.ucoz.ru/nizkij_start-foto.jpg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hyperlink" Target="http://img.happy-giraffe.ru/thumbs/650x650/12678/8e7c8f6af65302105d951694d278b304.jpg" TargetMode="External"/><Relationship Id="rId4" Type="http://schemas.openxmlformats.org/officeDocument/2006/relationships/image" Target="../media/image10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school45sport.ucoz.ru/nizkij_start-foto.jpg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hyperlink" Target="http://img.happy-giraffe.ru/thumbs/650x650/12678/8e7c8f6af65302105d951694d278b304.jpg" TargetMode="External"/><Relationship Id="rId4" Type="http://schemas.openxmlformats.org/officeDocument/2006/relationships/image" Target="../media/image10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://school45sport.ucoz.ru/nizkij_start-foto.jpg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.jpeg"/><Relationship Id="rId5" Type="http://schemas.openxmlformats.org/officeDocument/2006/relationships/hyperlink" Target="http://img.happy-giraffe.ru/thumbs/650x650/12678/8e7c8f6af65302105d951694d278b304.jpg" TargetMode="External"/><Relationship Id="rId4" Type="http://schemas.openxmlformats.org/officeDocument/2006/relationships/image" Target="../media/image10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://school45sport.ucoz.ru/nizkij_start-foto.jpg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.jpeg"/><Relationship Id="rId5" Type="http://schemas.openxmlformats.org/officeDocument/2006/relationships/hyperlink" Target="http://img.happy-giraffe.ru/thumbs/650x650/12678/8e7c8f6af65302105d951694d278b304.jpg" TargetMode="External"/><Relationship Id="rId4" Type="http://schemas.openxmlformats.org/officeDocument/2006/relationships/image" Target="../media/image10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://school45sport.ucoz.ru/nizkij_start-foto.jpg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.jpeg"/><Relationship Id="rId5" Type="http://schemas.openxmlformats.org/officeDocument/2006/relationships/hyperlink" Target="http://img.happy-giraffe.ru/thumbs/650x650/12678/8e7c8f6af65302105d951694d278b304.jpg" TargetMode="External"/><Relationship Id="rId4" Type="http://schemas.openxmlformats.org/officeDocument/2006/relationships/image" Target="../media/image10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://school45sport.ucoz.ru/nizkij_start-foto.jpg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.jpeg"/><Relationship Id="rId5" Type="http://schemas.openxmlformats.org/officeDocument/2006/relationships/hyperlink" Target="http://img.happy-giraffe.ru/thumbs/650x650/12678/8e7c8f6af65302105d951694d278b304.jpg" TargetMode="External"/><Relationship Id="rId4" Type="http://schemas.openxmlformats.org/officeDocument/2006/relationships/image" Target="../media/image10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://school45sport.ucoz.ru/nizkij_start-foto.jpg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.jpeg"/><Relationship Id="rId5" Type="http://schemas.openxmlformats.org/officeDocument/2006/relationships/hyperlink" Target="http://img.happy-giraffe.ru/thumbs/650x650/12678/8e7c8f6af65302105d951694d278b304.jpg" TargetMode="External"/><Relationship Id="rId4" Type="http://schemas.openxmlformats.org/officeDocument/2006/relationships/image" Target="../media/image10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://school45sport.ucoz.ru/nizkij_start-foto.jpg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.jpeg"/><Relationship Id="rId5" Type="http://schemas.openxmlformats.org/officeDocument/2006/relationships/hyperlink" Target="http://img.happy-giraffe.ru/thumbs/650x650/12678/8e7c8f6af65302105d951694d278b304.jpg" TargetMode="External"/><Relationship Id="rId4" Type="http://schemas.openxmlformats.org/officeDocument/2006/relationships/image" Target="../media/image10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://school45sport.ucoz.ru/nizkij_start-foto.jpg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.jpeg"/><Relationship Id="rId5" Type="http://schemas.openxmlformats.org/officeDocument/2006/relationships/hyperlink" Target="http://img.happy-giraffe.ru/thumbs/650x650/12678/8e7c8f6af65302105d951694d278b304.jpg" TargetMode="External"/><Relationship Id="rId4" Type="http://schemas.openxmlformats.org/officeDocument/2006/relationships/image" Target="../media/image10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://school45sport.ucoz.ru/nizkij_start-foto.jpg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.jpeg"/><Relationship Id="rId5" Type="http://schemas.openxmlformats.org/officeDocument/2006/relationships/hyperlink" Target="http://img.happy-giraffe.ru/thumbs/650x650/12678/8e7c8f6af65302105d951694d278b304.jpg" TargetMode="External"/><Relationship Id="rId4" Type="http://schemas.openxmlformats.org/officeDocument/2006/relationships/image" Target="../media/image10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hyperlink" Target="http://school45sport.ucoz.ru/nizkij_start-foto.jpg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hyperlink" Target="http://img.happy-giraffe.ru/thumbs/650x650/12678/8e7c8f6af65302105d951694d278b304.jpg" TargetMode="Externa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://school45sport.ucoz.ru/nizkij_start-foto.jpg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.jpeg"/><Relationship Id="rId5" Type="http://schemas.openxmlformats.org/officeDocument/2006/relationships/hyperlink" Target="http://img.happy-giraffe.ru/thumbs/650x650/12678/8e7c8f6af65302105d951694d278b304.jpg" TargetMode="External"/><Relationship Id="rId4" Type="http://schemas.openxmlformats.org/officeDocument/2006/relationships/image" Target="../media/image10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://school45sport.ucoz.ru/nizkij_start-foto.jpg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.jpeg"/><Relationship Id="rId5" Type="http://schemas.openxmlformats.org/officeDocument/2006/relationships/hyperlink" Target="http://img.happy-giraffe.ru/thumbs/650x650/12678/8e7c8f6af65302105d951694d278b304.jpg" TargetMode="External"/><Relationship Id="rId4" Type="http://schemas.openxmlformats.org/officeDocument/2006/relationships/image" Target="../media/image10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://school45sport.ucoz.ru/nizkij_start-foto.jpg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.jpeg"/><Relationship Id="rId5" Type="http://schemas.openxmlformats.org/officeDocument/2006/relationships/hyperlink" Target="http://img.happy-giraffe.ru/thumbs/650x650/12678/8e7c8f6af65302105d951694d278b304.jpg" TargetMode="External"/><Relationship Id="rId4" Type="http://schemas.openxmlformats.org/officeDocument/2006/relationships/image" Target="../media/image10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://school45sport.ucoz.ru/nizkij_start-foto.jpg" TargetMode="Externa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.jpeg"/><Relationship Id="rId5" Type="http://schemas.openxmlformats.org/officeDocument/2006/relationships/hyperlink" Target="http://img.happy-giraffe.ru/thumbs/650x650/12678/8e7c8f6af65302105d951694d278b304.jpg" TargetMode="External"/><Relationship Id="rId4" Type="http://schemas.openxmlformats.org/officeDocument/2006/relationships/image" Target="../media/image10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://school45sport.ucoz.ru/nizkij_start-foto.jpg" TargetMode="Externa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.jpeg"/><Relationship Id="rId5" Type="http://schemas.openxmlformats.org/officeDocument/2006/relationships/hyperlink" Target="http://img.happy-giraffe.ru/thumbs/650x650/12678/8e7c8f6af65302105d951694d278b304.jpg" TargetMode="External"/><Relationship Id="rId4" Type="http://schemas.openxmlformats.org/officeDocument/2006/relationships/image" Target="../media/image10.jpe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hyperlink" Target="&#1085;&#1086;&#1088;&#1084;&#1099;%20&#1075;&#1090;&#1086;.docx" TargetMode="External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://podruzhki.ru/data/group/photo/f_4f0adb35e316d_image.jpg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4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img.happy-giraffe.ru/thumbs/650x650/12678/8e7c8f6af65302105d951694d278b304.jpg" TargetMode="Externa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hyperlink" Target="http://school45sport.ucoz.ru/nizkij_start-foto.jpg" TargetMode="External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img.happy-giraffe.ru/thumbs/650x650/12678/8e7c8f6af65302105d951694d278b304.jpg" TargetMode="Externa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hyperlink" Target="http://school45sport.ucoz.ru/nizkij_start-foto.jpg" TargetMode="Externa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hyperlink" Target="http://school45sport.ucoz.ru/nizkij_start-foto.jpg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hyperlink" Target="http://img.happy-giraffe.ru/thumbs/650x650/12678/8e7c8f6af65302105d951694d278b304.jpg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hyperlink" Target="http://school45sport.ucoz.ru/nizkij_start-foto.jpg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hyperlink" Target="http://img.happy-giraffe.ru/thumbs/650x650/12678/8e7c8f6af65302105d951694d278b304.jpg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hyperlink" Target="http://school45sport.ucoz.ru/nizkij_start-foto.jpg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hyperlink" Target="http://img.happy-giraffe.ru/thumbs/650x650/12678/8e7c8f6af65302105d951694d278b304.jpg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hyperlink" Target="http://school45sport.ucoz.ru/nizkij_start-foto.jpg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hyperlink" Target="http://img.happy-giraffe.ru/thumbs/650x650/12678/8e7c8f6af65302105d951694d278b304.jpg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ctrTitle"/>
          </p:nvPr>
        </p:nvSpPr>
        <p:spPr>
          <a:xfrm>
            <a:off x="142875" y="5143500"/>
            <a:ext cx="9001125" cy="86360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altLang="ru-RU" sz="2800" dirty="0" smtClean="0"/>
              <a:t>Всероссийский физкультурно-спортивный комплекс</a:t>
            </a:r>
            <a:br>
              <a:rPr lang="ru-RU" altLang="ru-RU" sz="2800" dirty="0" smtClean="0"/>
            </a:br>
            <a:r>
              <a:rPr lang="ru-RU" altLang="ru-RU" sz="2800" dirty="0" smtClean="0"/>
              <a:t> «Готов к труду и обороне»</a:t>
            </a:r>
          </a:p>
        </p:txBody>
      </p:sp>
      <p:pic>
        <p:nvPicPr>
          <p:cNvPr id="4" name="Picture 14" descr="http://podruzhki.ru/data/group/photo/f_4f0adb35e316d_image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 l="6556" t="10317" r="5472" b="6976"/>
          <a:stretch>
            <a:fillRect/>
          </a:stretch>
        </p:blipFill>
        <p:spPr bwMode="auto">
          <a:xfrm>
            <a:off x="142875" y="285750"/>
            <a:ext cx="2740025" cy="19288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100" name="Picture 2"/>
          <p:cNvPicPr>
            <a:picLocks noChangeAspect="1" noChangeArrowheads="1"/>
          </p:cNvPicPr>
          <p:nvPr/>
        </p:nvPicPr>
        <p:blipFill>
          <a:blip r:embed="rId4" cstate="print"/>
          <a:srcRect t="8141" b="22043"/>
          <a:stretch>
            <a:fillRect/>
          </a:stretch>
        </p:blipFill>
        <p:spPr bwMode="auto">
          <a:xfrm>
            <a:off x="6286500" y="2786063"/>
            <a:ext cx="2643188" cy="200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1" name="Picture 3" descr="C:\Users\kolesnikova\Desktop\Лыжня России.JPG"/>
          <p:cNvPicPr>
            <a:picLocks noChangeAspect="1" noChangeArrowheads="1"/>
          </p:cNvPicPr>
          <p:nvPr/>
        </p:nvPicPr>
        <p:blipFill>
          <a:blip r:embed="rId5" cstate="print"/>
          <a:srcRect l="15294" t="11717" r="25769" b="28024"/>
          <a:stretch>
            <a:fillRect/>
          </a:stretch>
        </p:blipFill>
        <p:spPr bwMode="auto">
          <a:xfrm>
            <a:off x="142875" y="2786063"/>
            <a:ext cx="2714625" cy="1951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2" name="Picture 9" descr="C:\Users\kolesnikova\Desktop\Yana Gamper v otriv.jpg"/>
          <p:cNvPicPr>
            <a:picLocks noChangeAspect="1" noChangeArrowheads="1"/>
          </p:cNvPicPr>
          <p:nvPr/>
        </p:nvPicPr>
        <p:blipFill>
          <a:blip r:embed="rId6" cstate="print"/>
          <a:srcRect l="45676" t="22916" r="7234" b="30820"/>
          <a:stretch>
            <a:fillRect/>
          </a:stretch>
        </p:blipFill>
        <p:spPr bwMode="auto">
          <a:xfrm>
            <a:off x="6286500" y="214313"/>
            <a:ext cx="2714625" cy="200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Номер слайда 4"/>
          <p:cNvSpPr>
            <a:spLocks noGrp="1"/>
          </p:cNvSpPr>
          <p:nvPr>
            <p:ph type="sldNum" sz="quarter" idx="4294967295"/>
          </p:nvPr>
        </p:nvSpPr>
        <p:spPr bwMode="auto">
          <a:xfrm>
            <a:off x="142875" y="6357938"/>
            <a:ext cx="357188" cy="2857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DBD8541F-8790-424C-8422-EC30B569FFF1}" type="slidenum">
              <a:rPr lang="ru-RU" altLang="ru-RU">
                <a:latin typeface="Cambria" pitchFamily="18" charset="0"/>
              </a:rPr>
              <a:pPr/>
              <a:t>10</a:t>
            </a:fld>
            <a:endParaRPr lang="ru-RU" altLang="ru-RU">
              <a:latin typeface="Cambria" pitchFamily="18" charset="0"/>
            </a:endParaRPr>
          </a:p>
        </p:txBody>
      </p:sp>
      <p:graphicFrame>
        <p:nvGraphicFramePr>
          <p:cNvPr id="4" name="Схема 3"/>
          <p:cNvGraphicFramePr/>
          <p:nvPr/>
        </p:nvGraphicFramePr>
        <p:xfrm>
          <a:off x="2143108" y="1643050"/>
          <a:ext cx="4143404" cy="47149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Скругленный прямоугольник 5"/>
          <p:cNvSpPr/>
          <p:nvPr/>
        </p:nvSpPr>
        <p:spPr>
          <a:xfrm>
            <a:off x="6643702" y="2000240"/>
            <a:ext cx="2286016" cy="1485948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100" b="1" dirty="0">
                <a:solidFill>
                  <a:schemeClr val="tx1"/>
                </a:solidFill>
                <a:latin typeface="Cambria" pitchFamily="18" charset="0"/>
              </a:rPr>
              <a:t>Федеральные госпрограммы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500826" y="4643446"/>
            <a:ext cx="2486650" cy="135732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/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b="1" dirty="0">
                <a:solidFill>
                  <a:schemeClr val="tx1"/>
                </a:solidFill>
                <a:latin typeface="Cambria" pitchFamily="18" charset="0"/>
              </a:rPr>
              <a:t>Региональные и муниципальные целевые программы</a:t>
            </a:r>
          </a:p>
        </p:txBody>
      </p:sp>
      <p:grpSp>
        <p:nvGrpSpPr>
          <p:cNvPr id="2" name="Группа 11"/>
          <p:cNvGrpSpPr/>
          <p:nvPr/>
        </p:nvGrpSpPr>
        <p:grpSpPr>
          <a:xfrm>
            <a:off x="2071670" y="4714884"/>
            <a:ext cx="3019538" cy="615899"/>
            <a:chOff x="13791" y="2042103"/>
            <a:chExt cx="3305290" cy="615899"/>
          </a:xfrm>
          <a:scene3d>
            <a:camera prst="orthographicFront"/>
            <a:lightRig rig="flat" dir="t"/>
          </a:scene3d>
        </p:grpSpPr>
        <p:sp>
          <p:nvSpPr>
            <p:cNvPr id="13" name="Скругленный прямоугольник 12"/>
            <p:cNvSpPr/>
            <p:nvPr/>
          </p:nvSpPr>
          <p:spPr>
            <a:xfrm>
              <a:off x="13791" y="2042103"/>
              <a:ext cx="3305290" cy="615899"/>
            </a:xfrm>
            <a:prstGeom prst="roundRect">
              <a:avLst>
                <a:gd name="adj" fmla="val 10000"/>
              </a:avLst>
            </a:prstGeom>
            <a:solidFill>
              <a:schemeClr val="tx2">
                <a:lumMod val="20000"/>
                <a:lumOff val="80000"/>
              </a:schemeClr>
            </a:solidFill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3">
                <a:hueOff val="0"/>
                <a:satOff val="0"/>
                <a:lumOff val="0"/>
                <a:alphaOff val="0"/>
              </a:schemeClr>
            </a:fillRef>
            <a:effectRef idx="1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4" name="Скругленный прямоугольник 4"/>
            <p:cNvSpPr/>
            <p:nvPr/>
          </p:nvSpPr>
          <p:spPr>
            <a:xfrm>
              <a:off x="31830" y="2060142"/>
              <a:ext cx="3269212" cy="579821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76200" tIns="76200" rIns="76200" bIns="76200" spcCol="1270" anchor="ctr"/>
            <a:lstStyle/>
            <a:p>
              <a:pPr algn="ctr" defTabSz="8890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1900" b="1" dirty="0">
                  <a:solidFill>
                    <a:schemeClr val="tx1"/>
                  </a:solidFill>
                  <a:latin typeface="Cambria" pitchFamily="18" charset="0"/>
                </a:rPr>
                <a:t>Региональные операторы</a:t>
              </a:r>
            </a:p>
          </p:txBody>
        </p:sp>
      </p:grpSp>
      <p:pic>
        <p:nvPicPr>
          <p:cNvPr id="15" name="Picture 2" descr="http://school45sport.ucoz.ru/nizkij_start-foto.jpg">
            <a:hlinkClick r:id="rId7"/>
          </p:cNvPr>
          <p:cNvPicPr>
            <a:picLocks noChangeAspect="1" noChangeArrowheads="1"/>
          </p:cNvPicPr>
          <p:nvPr/>
        </p:nvPicPr>
        <p:blipFill>
          <a:blip r:embed="rId8" cstate="print"/>
          <a:srcRect r="15785"/>
          <a:stretch>
            <a:fillRect/>
          </a:stretch>
        </p:blipFill>
        <p:spPr bwMode="auto">
          <a:xfrm>
            <a:off x="1" y="1643050"/>
            <a:ext cx="1928793" cy="17145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Picture 7" descr="http://img.happy-giraffe.ru/thumbs/650x650/12678/8e7c8f6af65302105d951694d278b304.jpg">
            <a:hlinkClick r:id="rId9"/>
          </p:cNvPr>
          <p:cNvPicPr>
            <a:picLocks noChangeAspect="1" noChangeArrowheads="1"/>
          </p:cNvPicPr>
          <p:nvPr/>
        </p:nvPicPr>
        <p:blipFill>
          <a:blip r:embed="rId10" cstate="print"/>
          <a:srcRect l="10274" t="18750" r="16340" b="624"/>
          <a:stretch>
            <a:fillRect/>
          </a:stretch>
        </p:blipFill>
        <p:spPr bwMode="auto">
          <a:xfrm>
            <a:off x="0" y="5214950"/>
            <a:ext cx="1910523" cy="17859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9" name="TextBox 18"/>
          <p:cNvSpPr txBox="1"/>
          <p:nvPr/>
        </p:nvSpPr>
        <p:spPr>
          <a:xfrm>
            <a:off x="2786063" y="357188"/>
            <a:ext cx="5786437" cy="511175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ru-RU" sz="2400" b="1" dirty="0"/>
              <a:t>Проект структуры управления</a:t>
            </a:r>
          </a:p>
        </p:txBody>
      </p:sp>
      <p:cxnSp>
        <p:nvCxnSpPr>
          <p:cNvPr id="27" name="Прямая со стрелкой 26"/>
          <p:cNvCxnSpPr/>
          <p:nvPr/>
        </p:nvCxnSpPr>
        <p:spPr>
          <a:xfrm rot="10800000">
            <a:off x="5143500" y="5286375"/>
            <a:ext cx="1357313" cy="1588"/>
          </a:xfrm>
          <a:prstGeom prst="straightConnector1">
            <a:avLst/>
          </a:prstGeom>
          <a:ln w="5715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/>
          <p:nvPr/>
        </p:nvCxnSpPr>
        <p:spPr>
          <a:xfrm rot="10800000">
            <a:off x="6143625" y="2786063"/>
            <a:ext cx="500063" cy="1587"/>
          </a:xfrm>
          <a:prstGeom prst="straightConnector1">
            <a:avLst/>
          </a:prstGeom>
          <a:ln w="5715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214563" y="428625"/>
            <a:ext cx="6715125" cy="511175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ru-RU" sz="2400" b="1" dirty="0"/>
              <a:t>Модель взаимодействия участников внедрения</a:t>
            </a:r>
          </a:p>
        </p:txBody>
      </p:sp>
      <p:pic>
        <p:nvPicPr>
          <p:cNvPr id="8" name="Picture 2" descr="http://school45sport.ucoz.ru/nizkij_start-foto.jp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 r="15785"/>
          <a:stretch>
            <a:fillRect/>
          </a:stretch>
        </p:blipFill>
        <p:spPr bwMode="auto">
          <a:xfrm>
            <a:off x="1" y="1643050"/>
            <a:ext cx="1928793" cy="17145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7" descr="http://img.happy-giraffe.ru/thumbs/650x650/12678/8e7c8f6af65302105d951694d278b304.jpg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/>
          <a:srcRect l="10274" t="18750" r="16340" b="624"/>
          <a:stretch>
            <a:fillRect/>
          </a:stretch>
        </p:blipFill>
        <p:spPr bwMode="auto">
          <a:xfrm>
            <a:off x="0" y="5286412"/>
            <a:ext cx="1910523" cy="16430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4341" name="Rectangle 1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 altLang="ru-RU"/>
          </a:p>
        </p:txBody>
      </p:sp>
      <p:sp>
        <p:nvSpPr>
          <p:cNvPr id="14342" name="Rectangle 2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 altLang="ru-RU"/>
          </a:p>
        </p:txBody>
      </p:sp>
      <p:grpSp>
        <p:nvGrpSpPr>
          <p:cNvPr id="14343" name="Group 1"/>
          <p:cNvGrpSpPr>
            <a:grpSpLocks noChangeAspect="1"/>
          </p:cNvGrpSpPr>
          <p:nvPr/>
        </p:nvGrpSpPr>
        <p:grpSpPr bwMode="auto">
          <a:xfrm>
            <a:off x="2500313" y="1000125"/>
            <a:ext cx="5915025" cy="5548313"/>
            <a:chOff x="1134" y="1142"/>
            <a:chExt cx="9314" cy="8737"/>
          </a:xfrm>
        </p:grpSpPr>
        <p:sp>
          <p:nvSpPr>
            <p:cNvPr id="14344" name="AutoShape 23"/>
            <p:cNvSpPr>
              <a:spLocks noChangeAspect="1" noChangeArrowheads="1" noTextEdit="1"/>
            </p:cNvSpPr>
            <p:nvPr/>
          </p:nvSpPr>
          <p:spPr bwMode="auto">
            <a:xfrm>
              <a:off x="1134" y="1142"/>
              <a:ext cx="9314" cy="87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4345" name="Rectangle 22"/>
            <p:cNvSpPr>
              <a:spLocks noChangeArrowheads="1"/>
            </p:cNvSpPr>
            <p:nvPr/>
          </p:nvSpPr>
          <p:spPr bwMode="auto">
            <a:xfrm>
              <a:off x="1392" y="2846"/>
              <a:ext cx="6840" cy="4722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prstDash val="lgDash"/>
              <a:miter lim="800000"/>
              <a:headEnd/>
              <a:tailEnd/>
            </a:ln>
          </p:spPr>
          <p:txBody>
            <a:bodyPr/>
            <a:lstStyle/>
            <a:p>
              <a:endParaRPr lang="ru-RU" altLang="ru-RU"/>
            </a:p>
          </p:txBody>
        </p:sp>
        <p:sp>
          <p:nvSpPr>
            <p:cNvPr id="14346" name="Rectangle 21"/>
            <p:cNvSpPr>
              <a:spLocks noChangeArrowheads="1"/>
            </p:cNvSpPr>
            <p:nvPr/>
          </p:nvSpPr>
          <p:spPr bwMode="auto">
            <a:xfrm>
              <a:off x="4459" y="5789"/>
              <a:ext cx="1981" cy="1079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ru-RU" altLang="ru-RU" sz="1100" b="1">
                  <a:cs typeface="Times New Roman" pitchFamily="18" charset="0"/>
                </a:rPr>
                <a:t>Региональный  и муниципальныеоператоры ВФСК</a:t>
              </a:r>
              <a:endParaRPr lang="ru-RU" altLang="ru-RU"/>
            </a:p>
          </p:txBody>
        </p:sp>
        <p:sp>
          <p:nvSpPr>
            <p:cNvPr id="14347" name="Rectangle 20"/>
            <p:cNvSpPr>
              <a:spLocks noChangeArrowheads="1"/>
            </p:cNvSpPr>
            <p:nvPr/>
          </p:nvSpPr>
          <p:spPr bwMode="auto">
            <a:xfrm>
              <a:off x="7479" y="4653"/>
              <a:ext cx="2390" cy="885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ru-RU" altLang="ru-RU" sz="1000">
                  <a:cs typeface="Times New Roman" pitchFamily="18" charset="0"/>
                </a:rPr>
                <a:t>Экономически активное население</a:t>
              </a:r>
              <a:endParaRPr lang="ru-RU" altLang="ru-RU"/>
            </a:p>
          </p:txBody>
        </p:sp>
        <p:sp>
          <p:nvSpPr>
            <p:cNvPr id="14348" name="Rectangle 19"/>
            <p:cNvSpPr>
              <a:spLocks noChangeArrowheads="1"/>
            </p:cNvSpPr>
            <p:nvPr/>
          </p:nvSpPr>
          <p:spPr bwMode="auto">
            <a:xfrm>
              <a:off x="7479" y="5789"/>
              <a:ext cx="2390" cy="917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ru-RU" altLang="ru-RU" sz="1000">
                  <a:cs typeface="Times New Roman" pitchFamily="18" charset="0"/>
                </a:rPr>
                <a:t>Учащиеся образовательных организаций</a:t>
              </a:r>
              <a:endParaRPr lang="ru-RU" altLang="ru-RU"/>
            </a:p>
          </p:txBody>
        </p:sp>
        <p:sp>
          <p:nvSpPr>
            <p:cNvPr id="14349" name="Rectangle 18"/>
            <p:cNvSpPr>
              <a:spLocks noChangeArrowheads="1"/>
            </p:cNvSpPr>
            <p:nvPr/>
          </p:nvSpPr>
          <p:spPr bwMode="auto">
            <a:xfrm>
              <a:off x="3993" y="1142"/>
              <a:ext cx="2340" cy="721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ru-RU" altLang="ru-RU" sz="1100">
                  <a:cs typeface="Times New Roman" pitchFamily="18" charset="0"/>
                </a:rPr>
                <a:t>Минспорт России</a:t>
              </a:r>
              <a:endParaRPr lang="ru-RU" altLang="ru-RU"/>
            </a:p>
          </p:txBody>
        </p:sp>
        <p:sp>
          <p:nvSpPr>
            <p:cNvPr id="14350" name="Rectangle 17"/>
            <p:cNvSpPr>
              <a:spLocks noChangeArrowheads="1"/>
            </p:cNvSpPr>
            <p:nvPr/>
          </p:nvSpPr>
          <p:spPr bwMode="auto">
            <a:xfrm>
              <a:off x="7479" y="6999"/>
              <a:ext cx="2390" cy="72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ru-RU" altLang="ru-RU" sz="1000">
                  <a:cs typeface="Times New Roman" pitchFamily="18" charset="0"/>
                </a:rPr>
                <a:t>Пенсионеры</a:t>
              </a:r>
              <a:endParaRPr lang="ru-RU" altLang="ru-RU"/>
            </a:p>
          </p:txBody>
        </p:sp>
        <p:sp>
          <p:nvSpPr>
            <p:cNvPr id="14351" name="Rectangle 16"/>
            <p:cNvSpPr>
              <a:spLocks noChangeArrowheads="1"/>
            </p:cNvSpPr>
            <p:nvPr/>
          </p:nvSpPr>
          <p:spPr bwMode="auto">
            <a:xfrm>
              <a:off x="4093" y="2847"/>
              <a:ext cx="2344" cy="721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ru-RU" altLang="ru-RU" sz="1100">
                  <a:cs typeface="Times New Roman" pitchFamily="18" charset="0"/>
                </a:rPr>
                <a:t>Органы гос. власти субъекта РФ</a:t>
              </a:r>
              <a:endParaRPr lang="ru-RU" altLang="ru-RU"/>
            </a:p>
          </p:txBody>
        </p:sp>
        <p:sp>
          <p:nvSpPr>
            <p:cNvPr id="14352" name="Rectangle 15"/>
            <p:cNvSpPr>
              <a:spLocks noChangeArrowheads="1"/>
            </p:cNvSpPr>
            <p:nvPr/>
          </p:nvSpPr>
          <p:spPr bwMode="auto">
            <a:xfrm>
              <a:off x="4093" y="3568"/>
              <a:ext cx="2347" cy="722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ru-RU" altLang="ru-RU" sz="1100">
                  <a:cs typeface="Times New Roman" pitchFamily="18" charset="0"/>
                </a:rPr>
                <a:t>Органы исп. власти ФКиС</a:t>
              </a:r>
              <a:endParaRPr lang="ru-RU" altLang="ru-RU"/>
            </a:p>
          </p:txBody>
        </p:sp>
        <p:sp>
          <p:nvSpPr>
            <p:cNvPr id="14353" name="AutoShape 14"/>
            <p:cNvSpPr>
              <a:spLocks/>
            </p:cNvSpPr>
            <p:nvPr/>
          </p:nvSpPr>
          <p:spPr bwMode="auto">
            <a:xfrm>
              <a:off x="6611" y="4374"/>
              <a:ext cx="723" cy="3780"/>
            </a:xfrm>
            <a:prstGeom prst="leftBrace">
              <a:avLst>
                <a:gd name="adj1" fmla="val 49934"/>
                <a:gd name="adj2" fmla="val 50000"/>
              </a:avLst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ru-RU" altLang="ru-RU" sz="1100">
                  <a:cs typeface="Times New Roman" pitchFamily="18" charset="0"/>
                </a:rPr>
                <a:t>потребители</a:t>
              </a:r>
              <a:endParaRPr lang="ru-RU" altLang="ru-RU"/>
            </a:p>
          </p:txBody>
        </p:sp>
        <p:sp>
          <p:nvSpPr>
            <p:cNvPr id="14354" name="AutoShape 13"/>
            <p:cNvSpPr>
              <a:spLocks noChangeArrowheads="1"/>
            </p:cNvSpPr>
            <p:nvPr/>
          </p:nvSpPr>
          <p:spPr bwMode="auto">
            <a:xfrm>
              <a:off x="4268" y="4889"/>
              <a:ext cx="2343" cy="900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ru-RU" altLang="ru-RU" sz="1100">
                  <a:cs typeface="Times New Roman" pitchFamily="18" charset="0"/>
                </a:rPr>
                <a:t>Общественный контроль ВФСК</a:t>
              </a:r>
              <a:endParaRPr lang="ru-RU" altLang="ru-RU"/>
            </a:p>
          </p:txBody>
        </p:sp>
        <p:sp>
          <p:nvSpPr>
            <p:cNvPr id="14355" name="AutoShape 12"/>
            <p:cNvSpPr>
              <a:spLocks noChangeArrowheads="1"/>
            </p:cNvSpPr>
            <p:nvPr/>
          </p:nvSpPr>
          <p:spPr bwMode="auto">
            <a:xfrm>
              <a:off x="5123" y="6868"/>
              <a:ext cx="721" cy="2106"/>
            </a:xfrm>
            <a:prstGeom prst="upArrow">
              <a:avLst>
                <a:gd name="adj1" fmla="val 50000"/>
                <a:gd name="adj2" fmla="val 73024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ru-RU" altLang="ru-RU" sz="1000">
                  <a:cs typeface="Times New Roman" pitchFamily="18" charset="0"/>
                </a:rPr>
                <a:t>РЕСУРСЫ</a:t>
              </a:r>
              <a:endParaRPr lang="ru-RU" altLang="ru-RU"/>
            </a:p>
          </p:txBody>
        </p:sp>
        <p:sp>
          <p:nvSpPr>
            <p:cNvPr id="14356" name="Rectangle 11"/>
            <p:cNvSpPr>
              <a:spLocks noChangeArrowheads="1"/>
            </p:cNvSpPr>
            <p:nvPr/>
          </p:nvSpPr>
          <p:spPr bwMode="auto">
            <a:xfrm>
              <a:off x="4268" y="8974"/>
              <a:ext cx="2519" cy="821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ru-RU" altLang="ru-RU" sz="1100">
                  <a:cs typeface="Times New Roman" pitchFamily="18" charset="0"/>
                </a:rPr>
                <a:t>Спортивные организации</a:t>
              </a:r>
              <a:endParaRPr lang="ru-RU" altLang="ru-RU"/>
            </a:p>
          </p:txBody>
        </p:sp>
        <p:sp>
          <p:nvSpPr>
            <p:cNvPr id="14357" name="Rectangle 10"/>
            <p:cNvSpPr>
              <a:spLocks noChangeArrowheads="1"/>
            </p:cNvSpPr>
            <p:nvPr/>
          </p:nvSpPr>
          <p:spPr bwMode="auto">
            <a:xfrm>
              <a:off x="2025" y="1944"/>
              <a:ext cx="1800" cy="637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ru-RU" altLang="ru-RU" sz="1000">
                  <a:cs typeface="Times New Roman" pitchFamily="18" charset="0"/>
                </a:rPr>
                <a:t>Федеральный оператор ВФСК</a:t>
              </a:r>
              <a:endParaRPr lang="ru-RU" altLang="ru-RU"/>
            </a:p>
          </p:txBody>
        </p:sp>
        <p:cxnSp>
          <p:nvCxnSpPr>
            <p:cNvPr id="14358" name="AutoShape 9"/>
            <p:cNvCxnSpPr>
              <a:cxnSpLocks noChangeShapeType="1"/>
            </p:cNvCxnSpPr>
            <p:nvPr/>
          </p:nvCxnSpPr>
          <p:spPr bwMode="auto">
            <a:xfrm>
              <a:off x="6333" y="1503"/>
              <a:ext cx="104" cy="1705"/>
            </a:xfrm>
            <a:prstGeom prst="bentConnector3">
              <a:avLst>
                <a:gd name="adj1" fmla="val 446153"/>
              </a:avLst>
            </a:prstGeom>
            <a:noFill/>
            <a:ln w="9525">
              <a:solidFill>
                <a:srgbClr val="000000"/>
              </a:solidFill>
              <a:miter lim="800000"/>
              <a:headEnd/>
              <a:tailEnd type="triangle" w="med" len="med"/>
            </a:ln>
          </p:spPr>
        </p:cxnSp>
        <p:sp>
          <p:nvSpPr>
            <p:cNvPr id="14359" name="Rectangle 8"/>
            <p:cNvSpPr>
              <a:spLocks noChangeArrowheads="1"/>
            </p:cNvSpPr>
            <p:nvPr/>
          </p:nvSpPr>
          <p:spPr bwMode="auto">
            <a:xfrm>
              <a:off x="6440" y="2044"/>
              <a:ext cx="1800" cy="537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ru-RU" altLang="ru-RU" sz="1000">
                  <a:cs typeface="Times New Roman" pitchFamily="18" charset="0"/>
                </a:rPr>
                <a:t>Программы</a:t>
              </a:r>
              <a:endParaRPr lang="ru-RU" altLang="ru-RU"/>
            </a:p>
          </p:txBody>
        </p:sp>
        <p:cxnSp>
          <p:nvCxnSpPr>
            <p:cNvPr id="14360" name="AutoShape 7"/>
            <p:cNvCxnSpPr>
              <a:cxnSpLocks noChangeShapeType="1"/>
            </p:cNvCxnSpPr>
            <p:nvPr/>
          </p:nvCxnSpPr>
          <p:spPr bwMode="auto">
            <a:xfrm rot="10800000" flipV="1">
              <a:off x="2925" y="1503"/>
              <a:ext cx="1068" cy="441"/>
            </a:xfrm>
            <a:prstGeom prst="bentConnector2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 type="triangle" w="med" len="med"/>
            </a:ln>
          </p:spPr>
        </p:cxnSp>
        <p:cxnSp>
          <p:nvCxnSpPr>
            <p:cNvPr id="14361" name="AutoShape 6"/>
            <p:cNvCxnSpPr>
              <a:cxnSpLocks noChangeShapeType="1"/>
            </p:cNvCxnSpPr>
            <p:nvPr/>
          </p:nvCxnSpPr>
          <p:spPr bwMode="auto">
            <a:xfrm rot="16200000" flipH="1">
              <a:off x="1818" y="3688"/>
              <a:ext cx="3748" cy="1534"/>
            </a:xfrm>
            <a:prstGeom prst="bentConnector2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 type="triangle" w="med" len="med"/>
            </a:ln>
          </p:spPr>
        </p:cxnSp>
        <p:sp>
          <p:nvSpPr>
            <p:cNvPr id="14362" name="Rectangle 5"/>
            <p:cNvSpPr>
              <a:spLocks noChangeArrowheads="1"/>
            </p:cNvSpPr>
            <p:nvPr/>
          </p:nvSpPr>
          <p:spPr bwMode="auto">
            <a:xfrm>
              <a:off x="2025" y="4653"/>
              <a:ext cx="1620" cy="53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ru-RU" altLang="ru-RU" sz="1000">
                  <a:cs typeface="Times New Roman" pitchFamily="18" charset="0"/>
                </a:rPr>
                <a:t>управление</a:t>
              </a:r>
              <a:endParaRPr lang="ru-RU" altLang="ru-RU"/>
            </a:p>
          </p:txBody>
        </p:sp>
        <p:sp>
          <p:nvSpPr>
            <p:cNvPr id="14363" name="Rectangle 4"/>
            <p:cNvSpPr>
              <a:spLocks noChangeArrowheads="1"/>
            </p:cNvSpPr>
            <p:nvPr/>
          </p:nvSpPr>
          <p:spPr bwMode="auto">
            <a:xfrm>
              <a:off x="2025" y="3466"/>
              <a:ext cx="1635" cy="667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ru-RU" altLang="ru-RU" sz="1000">
                  <a:cs typeface="Times New Roman" pitchFamily="18" charset="0"/>
                </a:rPr>
                <a:t>мат-тех. обеспечение</a:t>
              </a:r>
              <a:endParaRPr lang="ru-RU" altLang="ru-RU"/>
            </a:p>
          </p:txBody>
        </p:sp>
        <p:cxnSp>
          <p:nvCxnSpPr>
            <p:cNvPr id="14364" name="AutoShape 3"/>
            <p:cNvCxnSpPr>
              <a:cxnSpLocks noChangeShapeType="1"/>
            </p:cNvCxnSpPr>
            <p:nvPr/>
          </p:nvCxnSpPr>
          <p:spPr bwMode="auto">
            <a:xfrm>
              <a:off x="6440" y="3929"/>
              <a:ext cx="171" cy="1410"/>
            </a:xfrm>
            <a:prstGeom prst="bentConnector3">
              <a:avLst>
                <a:gd name="adj1" fmla="val 222222"/>
              </a:avLst>
            </a:prstGeom>
            <a:noFill/>
            <a:ln w="9525">
              <a:solidFill>
                <a:srgbClr val="000000"/>
              </a:solidFill>
              <a:miter lim="800000"/>
              <a:headEnd/>
              <a:tailEnd type="triangle" w="med" len="med"/>
            </a:ln>
          </p:spPr>
        </p:cxnSp>
        <p:cxnSp>
          <p:nvCxnSpPr>
            <p:cNvPr id="14365" name="AutoShape 2"/>
            <p:cNvCxnSpPr>
              <a:cxnSpLocks noChangeShapeType="1"/>
            </p:cNvCxnSpPr>
            <p:nvPr/>
          </p:nvCxnSpPr>
          <p:spPr bwMode="auto">
            <a:xfrm rot="10800000" flipH="1" flipV="1">
              <a:off x="4093" y="3929"/>
              <a:ext cx="366" cy="2400"/>
            </a:xfrm>
            <a:prstGeom prst="bentConnector3">
              <a:avLst>
                <a:gd name="adj1" fmla="val -57653"/>
              </a:avLst>
            </a:prstGeom>
            <a:noFill/>
            <a:ln w="9525">
              <a:solidFill>
                <a:srgbClr val="000000"/>
              </a:solidFill>
              <a:miter lim="800000"/>
              <a:headEnd/>
              <a:tailEnd type="triangle" w="med" len="med"/>
            </a:ln>
          </p:spPr>
        </p:cxn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/>
          <a:srcRect l="17578" t="16875" r="66602" b="11377"/>
          <a:stretch>
            <a:fillRect/>
          </a:stretch>
        </p:blipFill>
        <p:spPr bwMode="auto">
          <a:xfrm>
            <a:off x="0" y="0"/>
            <a:ext cx="189071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3" name="Picture 7" descr="http://img.happy-giraffe.ru/thumbs/650x650/12678/8e7c8f6af65302105d951694d278b304.jp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 l="10274" t="18750" r="16340" b="624"/>
          <a:stretch>
            <a:fillRect/>
          </a:stretch>
        </p:blipFill>
        <p:spPr bwMode="auto">
          <a:xfrm>
            <a:off x="0" y="5214950"/>
            <a:ext cx="1910523" cy="16430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218" name="Picture 2" descr="http://school45sport.ucoz.ru/nizkij_start-foto.jpg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/>
          <a:srcRect r="15785"/>
          <a:stretch>
            <a:fillRect/>
          </a:stretch>
        </p:blipFill>
        <p:spPr bwMode="auto">
          <a:xfrm>
            <a:off x="1" y="1643050"/>
            <a:ext cx="1928793" cy="17145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/>
          <p:cNvSpPr txBox="1"/>
          <p:nvPr/>
        </p:nvSpPr>
        <p:spPr>
          <a:xfrm>
            <a:off x="2786063" y="357188"/>
            <a:ext cx="5786437" cy="511175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ru-RU" sz="2400" b="1" dirty="0"/>
              <a:t>Меры реализации ВФСК</a:t>
            </a:r>
          </a:p>
        </p:txBody>
      </p:sp>
      <p:sp>
        <p:nvSpPr>
          <p:cNvPr id="15366" name="TextBox 9"/>
          <p:cNvSpPr txBox="1">
            <a:spLocks noChangeArrowheads="1"/>
          </p:cNvSpPr>
          <p:nvPr/>
        </p:nvSpPr>
        <p:spPr bwMode="auto">
          <a:xfrm>
            <a:off x="3143250" y="5000625"/>
            <a:ext cx="200025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altLang="ru-RU" b="1">
                <a:solidFill>
                  <a:schemeClr val="bg1"/>
                </a:solidFill>
              </a:rPr>
              <a:t>Финансовое обеспечение</a:t>
            </a:r>
          </a:p>
        </p:txBody>
      </p:sp>
      <p:sp>
        <p:nvSpPr>
          <p:cNvPr id="15367" name="Содержимое 6"/>
          <p:cNvSpPr>
            <a:spLocks noGrp="1"/>
          </p:cNvSpPr>
          <p:nvPr>
            <p:ph idx="1"/>
          </p:nvPr>
        </p:nvSpPr>
        <p:spPr>
          <a:xfrm>
            <a:off x="2071688" y="1357313"/>
            <a:ext cx="6791325" cy="4714875"/>
          </a:xfrm>
        </p:spPr>
        <p:txBody>
          <a:bodyPr/>
          <a:lstStyle/>
          <a:p>
            <a:r>
              <a:rPr lang="ru-RU" altLang="ru-RU" sz="2400" smtClean="0"/>
              <a:t>Систематическое медицинское наблюдение лиц, выполняющих нормы ВФСК;</a:t>
            </a:r>
          </a:p>
          <a:p>
            <a:r>
              <a:rPr lang="ru-RU" altLang="ru-RU" sz="2400" smtClean="0"/>
              <a:t>Использование системы спортивных и образовательных организаций для подготовки к выполнению норм ВФСК;</a:t>
            </a:r>
          </a:p>
          <a:p>
            <a:r>
              <a:rPr lang="ru-RU" altLang="ru-RU" sz="2400" smtClean="0"/>
              <a:t>Включение показателей реализации ВФСК в целевые показатели оценки социально-экономического развития субъектов РФ;</a:t>
            </a:r>
          </a:p>
          <a:p>
            <a:r>
              <a:rPr lang="ru-RU" altLang="ru-RU" sz="2400" smtClean="0"/>
              <a:t>Использование существующего и создание нового кадрового потенциала;</a:t>
            </a:r>
          </a:p>
          <a:p>
            <a:r>
              <a:rPr lang="ru-RU" altLang="ru-RU" sz="2400" smtClean="0"/>
              <a:t>Расширение системы календарей спортивно-массовых мероприятий.</a:t>
            </a:r>
          </a:p>
          <a:p>
            <a:pPr>
              <a:buFont typeface="Arial" pitchFamily="34" charset="0"/>
              <a:buNone/>
            </a:pPr>
            <a:endParaRPr lang="ru-RU" altLang="ru-RU" smtClean="0"/>
          </a:p>
          <a:p>
            <a:pPr>
              <a:buFont typeface="Arial" pitchFamily="34" charset="0"/>
              <a:buNone/>
            </a:pPr>
            <a:endParaRPr lang="ru-RU" alt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Скругленный прямоугольник 17"/>
          <p:cNvSpPr/>
          <p:nvPr/>
        </p:nvSpPr>
        <p:spPr>
          <a:xfrm>
            <a:off x="2500313" y="1571625"/>
            <a:ext cx="1857375" cy="785813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  <a:p>
            <a:pPr algn="ctr">
              <a:defRPr/>
            </a:pPr>
            <a:r>
              <a:rPr lang="ru-RU" dirty="0"/>
              <a:t>Родители</a:t>
            </a:r>
          </a:p>
        </p:txBody>
      </p:sp>
      <p:pic>
        <p:nvPicPr>
          <p:cNvPr id="16387" name="Picture 2"/>
          <p:cNvPicPr>
            <a:picLocks noChangeAspect="1" noChangeArrowheads="1"/>
          </p:cNvPicPr>
          <p:nvPr/>
        </p:nvPicPr>
        <p:blipFill>
          <a:blip r:embed="rId2" cstate="print"/>
          <a:srcRect l="17578" t="16875" r="66602" b="11377"/>
          <a:stretch>
            <a:fillRect/>
          </a:stretch>
        </p:blipFill>
        <p:spPr bwMode="auto">
          <a:xfrm>
            <a:off x="0" y="0"/>
            <a:ext cx="189071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3" name="Picture 7" descr="http://img.happy-giraffe.ru/thumbs/650x650/12678/8e7c8f6af65302105d951694d278b304.jp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 l="10274" t="18750" r="16340" b="624"/>
          <a:stretch>
            <a:fillRect/>
          </a:stretch>
        </p:blipFill>
        <p:spPr bwMode="auto">
          <a:xfrm>
            <a:off x="0" y="5214950"/>
            <a:ext cx="1910523" cy="16430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218" name="Picture 2" descr="http://school45sport.ucoz.ru/nizkij_start-foto.jpg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/>
          <a:srcRect r="15785"/>
          <a:stretch>
            <a:fillRect/>
          </a:stretch>
        </p:blipFill>
        <p:spPr bwMode="auto">
          <a:xfrm>
            <a:off x="1" y="1643050"/>
            <a:ext cx="1928793" cy="17145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/>
          <p:cNvSpPr txBox="1"/>
          <p:nvPr/>
        </p:nvSpPr>
        <p:spPr>
          <a:xfrm>
            <a:off x="2786063" y="357188"/>
            <a:ext cx="5786437" cy="511175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ru-RU" sz="2400" b="1" dirty="0">
                <a:solidFill>
                  <a:schemeClr val="tx1"/>
                </a:solidFill>
              </a:rPr>
              <a:t>Принципы формирования мотивации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500313" y="1143000"/>
            <a:ext cx="1857375" cy="785813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/>
              <a:t>Дети (до 13 лет)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6429375" y="1143000"/>
            <a:ext cx="2214563" cy="785813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/>
              <a:t>Подростки </a:t>
            </a:r>
          </a:p>
          <a:p>
            <a:pPr algn="ctr">
              <a:defRPr/>
            </a:pPr>
            <a:r>
              <a:rPr lang="ru-RU" dirty="0"/>
              <a:t>(14 - 18 лет)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071938" y="2500313"/>
            <a:ext cx="2214562" cy="785812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/>
              <a:t>Молодежь </a:t>
            </a:r>
          </a:p>
          <a:p>
            <a:pPr algn="ctr">
              <a:defRPr/>
            </a:pPr>
            <a:r>
              <a:rPr lang="ru-RU" dirty="0"/>
              <a:t>(19 - 32 года)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2071688" y="5000625"/>
            <a:ext cx="2500312" cy="785813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/>
              <a:t>Население старшего возраста (от 51 года)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6429375" y="3500438"/>
            <a:ext cx="2500313" cy="785812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/>
              <a:t>Взрослое население </a:t>
            </a:r>
          </a:p>
          <a:p>
            <a:pPr algn="ctr">
              <a:defRPr/>
            </a:pPr>
            <a:r>
              <a:rPr lang="ru-RU" dirty="0"/>
              <a:t>(33 - 50 лет) </a:t>
            </a:r>
          </a:p>
        </p:txBody>
      </p:sp>
      <p:cxnSp>
        <p:nvCxnSpPr>
          <p:cNvPr id="20" name="Прямая со стрелкой 19"/>
          <p:cNvCxnSpPr/>
          <p:nvPr/>
        </p:nvCxnSpPr>
        <p:spPr>
          <a:xfrm rot="5400000">
            <a:off x="1928813" y="2928938"/>
            <a:ext cx="11430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Скругленный прямоугольник 21"/>
          <p:cNvSpPr/>
          <p:nvPr/>
        </p:nvSpPr>
        <p:spPr>
          <a:xfrm>
            <a:off x="2571750" y="2500313"/>
            <a:ext cx="1214438" cy="285750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/>
              <a:t>Игра</a:t>
            </a: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2571750" y="2857500"/>
            <a:ext cx="1214438" cy="285750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/>
              <a:t>Развитие</a:t>
            </a: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2571750" y="3214688"/>
            <a:ext cx="1214438" cy="285750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/>
              <a:t>Занятость</a:t>
            </a:r>
          </a:p>
        </p:txBody>
      </p:sp>
      <p:cxnSp>
        <p:nvCxnSpPr>
          <p:cNvPr id="26" name="Прямая со стрелкой 25"/>
          <p:cNvCxnSpPr/>
          <p:nvPr/>
        </p:nvCxnSpPr>
        <p:spPr>
          <a:xfrm rot="5400000">
            <a:off x="5858669" y="2499519"/>
            <a:ext cx="11430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Скругленный прямоугольник 26"/>
          <p:cNvSpPr/>
          <p:nvPr/>
        </p:nvSpPr>
        <p:spPr>
          <a:xfrm>
            <a:off x="6500813" y="2071688"/>
            <a:ext cx="2143125" cy="285750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/>
              <a:t>Самоутверждение</a:t>
            </a:r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6500813" y="2428875"/>
            <a:ext cx="2143125" cy="285750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/>
              <a:t>Подражание</a:t>
            </a:r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6500813" y="2786063"/>
            <a:ext cx="2143125" cy="285750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/>
              <a:t>Мода</a:t>
            </a:r>
          </a:p>
        </p:txBody>
      </p:sp>
      <p:cxnSp>
        <p:nvCxnSpPr>
          <p:cNvPr id="30" name="Прямая со стрелкой 29"/>
          <p:cNvCxnSpPr/>
          <p:nvPr/>
        </p:nvCxnSpPr>
        <p:spPr>
          <a:xfrm rot="5400000">
            <a:off x="3321844" y="4036219"/>
            <a:ext cx="1500188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Скругленный прямоугольник 30"/>
          <p:cNvSpPr/>
          <p:nvPr/>
        </p:nvSpPr>
        <p:spPr>
          <a:xfrm>
            <a:off x="4143375" y="3429000"/>
            <a:ext cx="2143125" cy="285750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/>
              <a:t>Физическая форма</a:t>
            </a:r>
          </a:p>
        </p:txBody>
      </p:sp>
      <p:sp>
        <p:nvSpPr>
          <p:cNvPr id="32" name="Скругленный прямоугольник 31"/>
          <p:cNvSpPr/>
          <p:nvPr/>
        </p:nvSpPr>
        <p:spPr>
          <a:xfrm>
            <a:off x="4143375" y="3786188"/>
            <a:ext cx="2143125" cy="285750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/>
              <a:t>Форма досуга</a:t>
            </a:r>
          </a:p>
        </p:txBody>
      </p:sp>
      <p:sp>
        <p:nvSpPr>
          <p:cNvPr id="33" name="Скругленный прямоугольник 32"/>
          <p:cNvSpPr/>
          <p:nvPr/>
        </p:nvSpPr>
        <p:spPr>
          <a:xfrm>
            <a:off x="4143375" y="4143375"/>
            <a:ext cx="2143125" cy="285750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/>
              <a:t>Коммуникация</a:t>
            </a:r>
          </a:p>
        </p:txBody>
      </p:sp>
      <p:sp>
        <p:nvSpPr>
          <p:cNvPr id="35" name="Скругленный прямоугольник 34"/>
          <p:cNvSpPr/>
          <p:nvPr/>
        </p:nvSpPr>
        <p:spPr>
          <a:xfrm>
            <a:off x="4143375" y="4500563"/>
            <a:ext cx="2143125" cy="285750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/>
              <a:t>Мода, стиль жизни</a:t>
            </a:r>
          </a:p>
        </p:txBody>
      </p:sp>
      <p:cxnSp>
        <p:nvCxnSpPr>
          <p:cNvPr id="36" name="Прямая со стрелкой 35"/>
          <p:cNvCxnSpPr/>
          <p:nvPr/>
        </p:nvCxnSpPr>
        <p:spPr>
          <a:xfrm rot="5400000">
            <a:off x="5572919" y="5142706"/>
            <a:ext cx="17145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Скругленный прямоугольник 36"/>
          <p:cNvSpPr/>
          <p:nvPr/>
        </p:nvSpPr>
        <p:spPr>
          <a:xfrm>
            <a:off x="6500813" y="4429125"/>
            <a:ext cx="2428875" cy="28575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/>
              <a:t>Физическая форма</a:t>
            </a:r>
          </a:p>
        </p:txBody>
      </p:sp>
      <p:sp>
        <p:nvSpPr>
          <p:cNvPr id="38" name="Скругленный прямоугольник 37"/>
          <p:cNvSpPr/>
          <p:nvPr/>
        </p:nvSpPr>
        <p:spPr>
          <a:xfrm>
            <a:off x="6500813" y="4786313"/>
            <a:ext cx="2428875" cy="500062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/>
              <a:t>Переключение внимания</a:t>
            </a:r>
          </a:p>
        </p:txBody>
      </p:sp>
      <p:sp>
        <p:nvSpPr>
          <p:cNvPr id="39" name="Скругленный прямоугольник 38"/>
          <p:cNvSpPr/>
          <p:nvPr/>
        </p:nvSpPr>
        <p:spPr>
          <a:xfrm>
            <a:off x="6500813" y="5357813"/>
            <a:ext cx="2428875" cy="28575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/>
              <a:t>Здоровье</a:t>
            </a:r>
          </a:p>
        </p:txBody>
      </p:sp>
      <p:sp>
        <p:nvSpPr>
          <p:cNvPr id="40" name="Скругленный прямоугольник 39"/>
          <p:cNvSpPr/>
          <p:nvPr/>
        </p:nvSpPr>
        <p:spPr>
          <a:xfrm>
            <a:off x="6500813" y="5715000"/>
            <a:ext cx="2428875" cy="28575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/>
              <a:t>Пример детям</a:t>
            </a:r>
          </a:p>
        </p:txBody>
      </p:sp>
      <p:cxnSp>
        <p:nvCxnSpPr>
          <p:cNvPr id="46" name="Прямая со стрелкой 45"/>
          <p:cNvCxnSpPr/>
          <p:nvPr/>
        </p:nvCxnSpPr>
        <p:spPr>
          <a:xfrm rot="5400000">
            <a:off x="1715294" y="6215857"/>
            <a:ext cx="712787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Скругленный прямоугольник 47"/>
          <p:cNvSpPr/>
          <p:nvPr/>
        </p:nvSpPr>
        <p:spPr>
          <a:xfrm>
            <a:off x="2143125" y="5929313"/>
            <a:ext cx="2428875" cy="28575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/>
              <a:t>Здоровье</a:t>
            </a:r>
          </a:p>
        </p:txBody>
      </p:sp>
      <p:sp>
        <p:nvSpPr>
          <p:cNvPr id="49" name="Скругленный прямоугольник 48"/>
          <p:cNvSpPr/>
          <p:nvPr/>
        </p:nvSpPr>
        <p:spPr>
          <a:xfrm>
            <a:off x="2143125" y="6286500"/>
            <a:ext cx="2428875" cy="28575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/>
              <a:t>Общение, досуг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86000" y="1143000"/>
            <a:ext cx="6424613" cy="5214938"/>
          </a:xfrm>
        </p:spPr>
        <p:txBody>
          <a:bodyPr>
            <a:normAutofit fontScale="55000" lnSpcReduction="20000"/>
          </a:bodyPr>
          <a:lstStyle/>
          <a:p>
            <a:pPr>
              <a:defRPr/>
            </a:pPr>
            <a:r>
              <a:rPr lang="ru-RU" dirty="0" smtClean="0"/>
              <a:t>поощрение значкистов Комплекса на федеральном, региональном и муниципальном уровнях;</a:t>
            </a:r>
          </a:p>
          <a:p>
            <a:pPr>
              <a:defRPr/>
            </a:pPr>
            <a:endParaRPr lang="ru-RU" sz="1500" dirty="0" smtClean="0"/>
          </a:p>
          <a:p>
            <a:pPr>
              <a:defRPr/>
            </a:pPr>
            <a:r>
              <a:rPr lang="ru-RU" dirty="0" smtClean="0"/>
              <a:t>поощрение организаторов и активных участников внедрения Комплекса на федеральном, региональном и муниципальном уровнях;</a:t>
            </a:r>
          </a:p>
          <a:p>
            <a:pPr>
              <a:defRPr/>
            </a:pPr>
            <a:endParaRPr lang="ru-RU" sz="1700" dirty="0" smtClean="0"/>
          </a:p>
          <a:p>
            <a:pPr>
              <a:defRPr/>
            </a:pPr>
            <a:r>
              <a:rPr lang="ru-RU" dirty="0" smtClean="0"/>
              <a:t>создание бренда и линии атрибутики: отличительные знаки, браслеты, экипировка, сувениры, технические средства, электронные карты (клубные) и полиграфическая продукция;</a:t>
            </a:r>
          </a:p>
          <a:p>
            <a:pPr>
              <a:defRPr/>
            </a:pPr>
            <a:endParaRPr lang="ru-RU" sz="1700" dirty="0" smtClean="0"/>
          </a:p>
          <a:p>
            <a:pPr>
              <a:defRPr/>
            </a:pPr>
            <a:r>
              <a:rPr lang="ru-RU" dirty="0" smtClean="0"/>
              <a:t>льготное использование объектов спорта;</a:t>
            </a:r>
          </a:p>
          <a:p>
            <a:pPr>
              <a:defRPr/>
            </a:pPr>
            <a:endParaRPr lang="ru-RU" sz="1700" dirty="0" smtClean="0"/>
          </a:p>
          <a:p>
            <a:pPr>
              <a:defRPr/>
            </a:pPr>
            <a:r>
              <a:rPr lang="ru-RU" dirty="0" smtClean="0"/>
              <a:t>учет сведений об индивидуальных достижениях в Комплексе поступающим по образовательным программам высшего образования;</a:t>
            </a:r>
          </a:p>
          <a:p>
            <a:pPr>
              <a:defRPr/>
            </a:pPr>
            <a:endParaRPr lang="ru-RU" sz="1500" dirty="0" smtClean="0"/>
          </a:p>
          <a:p>
            <a:pPr>
              <a:defRPr/>
            </a:pPr>
            <a:r>
              <a:rPr lang="ru-RU" dirty="0" smtClean="0"/>
              <a:t>предоставление возможности студентам вузов, имеющим золотой знак отличия установления повышенной стипендии в порядке, установленном Минобрнауки России;</a:t>
            </a:r>
          </a:p>
          <a:p>
            <a:pPr>
              <a:defRPr/>
            </a:pPr>
            <a:endParaRPr lang="ru-RU" sz="1700" dirty="0" smtClean="0"/>
          </a:p>
          <a:p>
            <a:pPr>
              <a:defRPr/>
            </a:pPr>
            <a:r>
              <a:rPr lang="ru-RU" dirty="0" smtClean="0"/>
              <a:t>предоставление дополнительных дней к отпуску, премий по месту работы и от страховых компаний.</a:t>
            </a:r>
          </a:p>
          <a:p>
            <a:pPr marL="95250" indent="-95250" eaLnBrk="1" hangingPunct="1">
              <a:buFont typeface="Arial" charset="0"/>
              <a:buNone/>
              <a:defRPr/>
            </a:pPr>
            <a:endParaRPr lang="ru-RU" dirty="0" smtClean="0"/>
          </a:p>
        </p:txBody>
      </p:sp>
      <p:sp>
        <p:nvSpPr>
          <p:cNvPr id="7" name="TextBox 6"/>
          <p:cNvSpPr txBox="1"/>
          <p:nvPr/>
        </p:nvSpPr>
        <p:spPr>
          <a:xfrm>
            <a:off x="2786063" y="357188"/>
            <a:ext cx="5786437" cy="511175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ru-RU" sz="2400" b="1" dirty="0"/>
              <a:t>Примеры мотивации</a:t>
            </a:r>
          </a:p>
        </p:txBody>
      </p:sp>
      <p:pic>
        <p:nvPicPr>
          <p:cNvPr id="8" name="Picture 2" descr="http://school45sport.ucoz.ru/nizkij_start-foto.jp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 r="15785"/>
          <a:stretch>
            <a:fillRect/>
          </a:stretch>
        </p:blipFill>
        <p:spPr bwMode="auto">
          <a:xfrm>
            <a:off x="1" y="1643050"/>
            <a:ext cx="1928793" cy="17145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7" descr="http://img.happy-giraffe.ru/thumbs/650x650/12678/8e7c8f6af65302105d951694d278b304.jpg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/>
          <a:srcRect l="10274" t="18750" r="16340" b="624"/>
          <a:stretch>
            <a:fillRect/>
          </a:stretch>
        </p:blipFill>
        <p:spPr bwMode="auto">
          <a:xfrm>
            <a:off x="0" y="5214950"/>
            <a:ext cx="1910523" cy="17859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86000" y="1143000"/>
            <a:ext cx="6424613" cy="5214938"/>
          </a:xfrm>
        </p:spPr>
        <p:txBody>
          <a:bodyPr>
            <a:normAutofit fontScale="62500" lnSpcReduction="20000"/>
          </a:bodyPr>
          <a:lstStyle/>
          <a:p>
            <a:pPr marL="95250" indent="-95250" eaLnBrk="1" hangingPunct="1">
              <a:buFont typeface="Arial" charset="0"/>
              <a:buNone/>
              <a:defRPr/>
            </a:pPr>
            <a:endParaRPr lang="ru-RU" b="1" dirty="0" smtClean="0"/>
          </a:p>
          <a:p>
            <a:pPr marL="95250" indent="-95250" eaLnBrk="1" hangingPunct="1">
              <a:buFont typeface="Arial" charset="0"/>
              <a:buNone/>
              <a:defRPr/>
            </a:pPr>
            <a:r>
              <a:rPr lang="ru-RU" b="1" dirty="0" smtClean="0"/>
              <a:t>Создание единого информационного портала:</a:t>
            </a:r>
          </a:p>
          <a:p>
            <a:pPr marL="95250" indent="-95250" eaLnBrk="1" hangingPunct="1">
              <a:buFont typeface="Arial" charset="0"/>
              <a:buNone/>
              <a:defRPr/>
            </a:pPr>
            <a:endParaRPr lang="ru-RU" sz="1500" b="1" dirty="0" smtClean="0"/>
          </a:p>
          <a:p>
            <a:pPr marL="441325" indent="-346075" eaLnBrk="1" hangingPunct="1">
              <a:buSzPct val="80000"/>
              <a:buFont typeface="Wingdings" pitchFamily="2" charset="2"/>
              <a:buChar char="ü"/>
              <a:defRPr/>
            </a:pPr>
            <a:r>
              <a:rPr lang="ru-RU" dirty="0" smtClean="0"/>
              <a:t>База данных результатов тестирования по стране;</a:t>
            </a:r>
          </a:p>
          <a:p>
            <a:pPr marL="441325" indent="-346075" eaLnBrk="1" hangingPunct="1">
              <a:buSzPct val="80000"/>
              <a:buFont typeface="Wingdings" pitchFamily="2" charset="2"/>
              <a:buChar char="ü"/>
              <a:defRPr/>
            </a:pPr>
            <a:r>
              <a:rPr lang="ru-RU" dirty="0" smtClean="0"/>
              <a:t>Методические пособия для организаторов, участников, контролирующих;</a:t>
            </a:r>
          </a:p>
          <a:p>
            <a:pPr marL="441325" indent="-346075" eaLnBrk="1" hangingPunct="1">
              <a:buSzPct val="80000"/>
              <a:buFont typeface="Wingdings" pitchFamily="2" charset="2"/>
              <a:buChar char="ü"/>
              <a:defRPr/>
            </a:pPr>
            <a:r>
              <a:rPr lang="ru-RU" dirty="0" smtClean="0"/>
              <a:t>Информация о площадках подготовки и выполнения норм;</a:t>
            </a:r>
          </a:p>
          <a:p>
            <a:pPr marL="441325" indent="-346075" eaLnBrk="1" hangingPunct="1">
              <a:buSzPct val="80000"/>
              <a:buFont typeface="Wingdings" pitchFamily="2" charset="2"/>
              <a:buChar char="ü"/>
              <a:defRPr/>
            </a:pPr>
            <a:r>
              <a:rPr lang="ru-RU" dirty="0" smtClean="0"/>
              <a:t>Информация о спортивно-массовых событиях.</a:t>
            </a:r>
          </a:p>
          <a:p>
            <a:pPr marL="441325" indent="-346075" eaLnBrk="1" hangingPunct="1">
              <a:buSzPct val="80000"/>
              <a:buFont typeface="Arial" charset="0"/>
              <a:buNone/>
              <a:defRPr/>
            </a:pPr>
            <a:endParaRPr lang="ru-RU" dirty="0" smtClean="0"/>
          </a:p>
          <a:p>
            <a:pPr marL="441325" indent="-346075" eaLnBrk="1" hangingPunct="1">
              <a:buClr>
                <a:schemeClr val="accent3">
                  <a:lumMod val="75000"/>
                </a:schemeClr>
              </a:buClr>
              <a:buSzPct val="80000"/>
              <a:buFont typeface="Wingdings" pitchFamily="2" charset="2"/>
              <a:buChar char="Ø"/>
              <a:defRPr/>
            </a:pPr>
            <a:endParaRPr lang="ru-RU" sz="11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eaLnBrk="1" hangingPunct="1">
              <a:buFont typeface="Arial" charset="0"/>
              <a:buNone/>
              <a:defRPr/>
            </a:pPr>
            <a:r>
              <a:rPr lang="ru-RU" b="1" dirty="0" smtClean="0"/>
              <a:t>Портал станет аналогом социальных сетей</a:t>
            </a:r>
          </a:p>
          <a:p>
            <a:pPr algn="ctr" eaLnBrk="1" hangingPunct="1">
              <a:buFont typeface="Arial" charset="0"/>
              <a:buNone/>
              <a:defRPr/>
            </a:pPr>
            <a:endParaRPr lang="ru-RU" sz="1600" b="1" dirty="0" smtClean="0"/>
          </a:p>
          <a:p>
            <a:pPr eaLnBrk="1" hangingPunct="1">
              <a:buFont typeface="Wingdings" pitchFamily="2" charset="2"/>
              <a:buChar char="ü"/>
              <a:defRPr/>
            </a:pPr>
            <a:r>
              <a:rPr lang="ru-RU" dirty="0" smtClean="0"/>
              <a:t>Доступ через интернет со стационарных и портативных устройств;</a:t>
            </a:r>
          </a:p>
          <a:p>
            <a:pPr eaLnBrk="1" hangingPunct="1">
              <a:buFont typeface="Wingdings" pitchFamily="2" charset="2"/>
              <a:buChar char="ü"/>
              <a:defRPr/>
            </a:pPr>
            <a:r>
              <a:rPr lang="ru-RU" dirty="0" smtClean="0"/>
              <a:t>Личные кабинеты участников Комплекса;</a:t>
            </a:r>
          </a:p>
          <a:p>
            <a:pPr eaLnBrk="1" hangingPunct="1">
              <a:buFont typeface="Wingdings" pitchFamily="2" charset="2"/>
              <a:buChar char="ü"/>
              <a:defRPr/>
            </a:pPr>
            <a:r>
              <a:rPr lang="ru-RU" dirty="0" smtClean="0"/>
              <a:t>Форумы и </a:t>
            </a:r>
            <a:r>
              <a:rPr lang="ru-RU" dirty="0" err="1" smtClean="0"/>
              <a:t>блоги</a:t>
            </a:r>
            <a:r>
              <a:rPr lang="ru-RU" dirty="0" smtClean="0"/>
              <a:t>;</a:t>
            </a:r>
          </a:p>
          <a:p>
            <a:pPr eaLnBrk="1" hangingPunct="1">
              <a:buFont typeface="Wingdings" pitchFamily="2" charset="2"/>
              <a:buChar char="ü"/>
              <a:defRPr/>
            </a:pPr>
            <a:r>
              <a:rPr lang="ru-RU" dirty="0" smtClean="0"/>
              <a:t>Акции от партнеров Комплекса.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786063" y="357188"/>
            <a:ext cx="5786437" cy="511175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ru-RU" sz="2400" b="1" dirty="0"/>
              <a:t>Информационная площадка</a:t>
            </a:r>
          </a:p>
        </p:txBody>
      </p:sp>
      <p:pic>
        <p:nvPicPr>
          <p:cNvPr id="8" name="Picture 2" descr="http://school45sport.ucoz.ru/nizkij_start-foto.jp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 r="15785"/>
          <a:stretch>
            <a:fillRect/>
          </a:stretch>
        </p:blipFill>
        <p:spPr bwMode="auto">
          <a:xfrm>
            <a:off x="1" y="1643050"/>
            <a:ext cx="1928793" cy="17145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7" descr="http://img.happy-giraffe.ru/thumbs/650x650/12678/8e7c8f6af65302105d951694d278b304.jpg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/>
          <a:srcRect l="10274" t="18750" r="16340" b="624"/>
          <a:stretch>
            <a:fillRect/>
          </a:stretch>
        </p:blipFill>
        <p:spPr bwMode="auto">
          <a:xfrm>
            <a:off x="0" y="5214950"/>
            <a:ext cx="1910523" cy="17859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вал 5"/>
          <p:cNvSpPr/>
          <p:nvPr/>
        </p:nvSpPr>
        <p:spPr>
          <a:xfrm>
            <a:off x="4643438" y="2714625"/>
            <a:ext cx="1911350" cy="1866900"/>
          </a:xfrm>
          <a:prstGeom prst="ellipse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0" tIns="36000" rIns="0" bIns="36000" anchor="ctr"/>
          <a:lstStyle/>
          <a:p>
            <a:pPr algn="ctr">
              <a:defRPr/>
            </a:pPr>
            <a:r>
              <a:rPr lang="ru-RU" sz="2800" b="1" dirty="0">
                <a:solidFill>
                  <a:schemeClr val="tx1"/>
                </a:solidFill>
              </a:rPr>
              <a:t>ПРОПА-ГАНДА 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786313" y="1285875"/>
            <a:ext cx="1512887" cy="1109663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marL="361950" indent="-361950" algn="ctr">
              <a:defRPr/>
            </a:pPr>
            <a:r>
              <a:rPr lang="ru-RU" sz="2400" b="1" dirty="0">
                <a:solidFill>
                  <a:schemeClr val="tx1"/>
                </a:solidFill>
              </a:rPr>
              <a:t>  </a:t>
            </a:r>
            <a:r>
              <a:rPr lang="ru-RU" sz="3200" b="1" dirty="0">
                <a:solidFill>
                  <a:schemeClr val="tx1"/>
                </a:solidFill>
              </a:rPr>
              <a:t>СМИ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214563" y="3000375"/>
            <a:ext cx="2214562" cy="1117600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marL="361950" indent="-361950" algn="just">
              <a:defRPr/>
            </a:pPr>
            <a:r>
              <a:rPr lang="ru-RU" sz="2800" b="1" dirty="0">
                <a:solidFill>
                  <a:schemeClr val="tx1"/>
                </a:solidFill>
              </a:rPr>
              <a:t>Массовые</a:t>
            </a:r>
          </a:p>
          <a:p>
            <a:pPr marL="361950" indent="-361950" algn="just">
              <a:defRPr/>
            </a:pPr>
            <a:r>
              <a:rPr lang="ru-RU" sz="2800" b="1" dirty="0">
                <a:solidFill>
                  <a:schemeClr val="tx1"/>
                </a:solidFill>
              </a:rPr>
              <a:t>акции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428875" y="4929188"/>
            <a:ext cx="3092450" cy="1214437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marL="361950" indent="-361950" algn="just">
              <a:defRPr/>
            </a:pPr>
            <a:r>
              <a:rPr lang="ru-RU" sz="2800" b="1" dirty="0">
                <a:solidFill>
                  <a:schemeClr val="tx1"/>
                </a:solidFill>
              </a:rPr>
              <a:t>  Всероссийские конкурсы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786563" y="3000375"/>
            <a:ext cx="2000250" cy="1143000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marL="361950" indent="-361950" algn="ctr">
              <a:defRPr/>
            </a:pPr>
            <a:r>
              <a:rPr lang="ru-RU" sz="2400" b="1" dirty="0">
                <a:solidFill>
                  <a:schemeClr val="tx1"/>
                </a:solidFill>
              </a:rPr>
              <a:t>Социальные сети</a:t>
            </a:r>
          </a:p>
        </p:txBody>
      </p:sp>
      <p:sp>
        <p:nvSpPr>
          <p:cNvPr id="16" name="Скругленный прямоугольник 6"/>
          <p:cNvSpPr/>
          <p:nvPr/>
        </p:nvSpPr>
        <p:spPr>
          <a:xfrm>
            <a:off x="5786438" y="4929188"/>
            <a:ext cx="2936875" cy="1198562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marL="361950" indent="-361950" algn="just">
              <a:defRPr/>
            </a:pPr>
            <a:r>
              <a:rPr lang="ru-RU" sz="2800" b="1" dirty="0">
                <a:solidFill>
                  <a:schemeClr val="tx1"/>
                </a:solidFill>
              </a:rPr>
              <a:t>Наглядная агитация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786063" y="357188"/>
            <a:ext cx="5786437" cy="511175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ru-RU" sz="2400" b="1" dirty="0"/>
              <a:t>Пропаганда комплекса</a:t>
            </a:r>
          </a:p>
        </p:txBody>
      </p:sp>
      <p:pic>
        <p:nvPicPr>
          <p:cNvPr id="11" name="Picture 2" descr="http://school45sport.ucoz.ru/nizkij_start-foto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 r="15785"/>
          <a:stretch>
            <a:fillRect/>
          </a:stretch>
        </p:blipFill>
        <p:spPr bwMode="auto">
          <a:xfrm>
            <a:off x="1" y="1643050"/>
            <a:ext cx="1928793" cy="17145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Picture 7" descr="http://img.happy-giraffe.ru/thumbs/650x650/12678/8e7c8f6af65302105d951694d278b304.jp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 l="10274" t="18750" r="16340" b="624"/>
          <a:stretch>
            <a:fillRect/>
          </a:stretch>
        </p:blipFill>
        <p:spPr bwMode="auto">
          <a:xfrm>
            <a:off x="0" y="5214950"/>
            <a:ext cx="1910523" cy="17859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586038" y="292100"/>
            <a:ext cx="5810250" cy="1030288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r>
              <a:rPr lang="ru-RU" altLang="ru-RU" b="1" smtClean="0"/>
              <a:t>Цель и задачи Всероссийского физкультурно-спортивного комплекса «Готов к труду и обороне» (ГТО)</a:t>
            </a:r>
          </a:p>
        </p:txBody>
      </p:sp>
      <p:pic>
        <p:nvPicPr>
          <p:cNvPr id="8" name="Picture 2" descr="http://school45sport.ucoz.ru/nizkij_start-foto.jp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 r="15785"/>
          <a:stretch>
            <a:fillRect/>
          </a:stretch>
        </p:blipFill>
        <p:spPr bwMode="auto">
          <a:xfrm>
            <a:off x="1" y="1643050"/>
            <a:ext cx="1928793" cy="17145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7" descr="http://img.happy-giraffe.ru/thumbs/650x650/12678/8e7c8f6af65302105d951694d278b304.jpg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/>
          <a:srcRect l="10274" t="18750" r="16340" b="624"/>
          <a:stretch>
            <a:fillRect/>
          </a:stretch>
        </p:blipFill>
        <p:spPr bwMode="auto">
          <a:xfrm>
            <a:off x="0" y="5214950"/>
            <a:ext cx="1910523" cy="17859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101" name="Объект 1"/>
          <p:cNvSpPr>
            <a:spLocks noGrp="1"/>
          </p:cNvSpPr>
          <p:nvPr>
            <p:ph idx="1"/>
          </p:nvPr>
        </p:nvSpPr>
        <p:spPr>
          <a:xfrm>
            <a:off x="1979613" y="1557338"/>
            <a:ext cx="6934200" cy="5040312"/>
          </a:xfrm>
        </p:spPr>
        <p:txBody>
          <a:bodyPr/>
          <a:lstStyle/>
          <a:p>
            <a:pPr>
              <a:buFont typeface="Arial" pitchFamily="34" charset="0"/>
              <a:buNone/>
            </a:pPr>
            <a:r>
              <a:rPr lang="ru-RU" altLang="ru-RU" sz="2400" smtClean="0"/>
              <a:t>     </a:t>
            </a:r>
          </a:p>
          <a:p>
            <a:pPr>
              <a:buFont typeface="Arial" pitchFamily="34" charset="0"/>
              <a:buNone/>
            </a:pPr>
            <a:r>
              <a:rPr lang="ru-RU" altLang="ru-RU" sz="2400" smtClean="0"/>
              <a:t>     Целью внедрения является:</a:t>
            </a:r>
          </a:p>
          <a:p>
            <a:pPr>
              <a:buFontTx/>
              <a:buChar char="-"/>
            </a:pPr>
            <a:r>
              <a:rPr lang="ru-RU" altLang="ru-RU" sz="2400" smtClean="0"/>
              <a:t>повышение эффективности использования возможностей физической культуры и спорта в укреплении здоровья, </a:t>
            </a:r>
          </a:p>
          <a:p>
            <a:pPr>
              <a:buFontTx/>
              <a:buChar char="-"/>
            </a:pPr>
            <a:r>
              <a:rPr lang="ru-RU" altLang="ru-RU" sz="2400" smtClean="0"/>
              <a:t>гармоничном и всестороннем развитии личности, </a:t>
            </a:r>
          </a:p>
          <a:p>
            <a:pPr>
              <a:buFontTx/>
              <a:buChar char="-"/>
            </a:pPr>
            <a:r>
              <a:rPr lang="ru-RU" altLang="ru-RU" sz="2400" smtClean="0"/>
              <a:t>воспитании патриотизма и гражданственности, улучшении качества жизни граждан Российской Федерации</a:t>
            </a:r>
            <a:r>
              <a:rPr lang="ru-RU" altLang="ru-RU" sz="2800" smtClean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635250" y="153988"/>
            <a:ext cx="5710238" cy="522287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>
              <a:spcBef>
                <a:spcPct val="20000"/>
              </a:spcBef>
              <a:buFont typeface="Arial" pitchFamily="34" charset="0"/>
              <a:buNone/>
              <a:defRPr/>
            </a:pPr>
            <a:r>
              <a:rPr lang="ru-RU" altLang="ru-RU" sz="2400" smtClean="0"/>
              <a:t>Задачи Комплекса ГТО</a:t>
            </a:r>
          </a:p>
        </p:txBody>
      </p:sp>
      <p:pic>
        <p:nvPicPr>
          <p:cNvPr id="8" name="Picture 2" descr="http://school45sport.ucoz.ru/nizkij_start-foto.jp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 r="15785"/>
          <a:stretch>
            <a:fillRect/>
          </a:stretch>
        </p:blipFill>
        <p:spPr bwMode="auto">
          <a:xfrm>
            <a:off x="1" y="1643050"/>
            <a:ext cx="1928793" cy="17145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7" descr="http://img.happy-giraffe.ru/thumbs/650x650/12678/8e7c8f6af65302105d951694d278b304.jpg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/>
          <a:srcRect l="10274" t="18750" r="16340" b="624"/>
          <a:stretch>
            <a:fillRect/>
          </a:stretch>
        </p:blipFill>
        <p:spPr bwMode="auto">
          <a:xfrm>
            <a:off x="0" y="5214950"/>
            <a:ext cx="1910523" cy="17859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125" name="Объект 1"/>
          <p:cNvSpPr>
            <a:spLocks noGrp="1"/>
          </p:cNvSpPr>
          <p:nvPr>
            <p:ph idx="4294967295"/>
          </p:nvPr>
        </p:nvSpPr>
        <p:spPr>
          <a:xfrm>
            <a:off x="1979613" y="836613"/>
            <a:ext cx="6934200" cy="5761037"/>
          </a:xfrm>
        </p:spPr>
        <p:txBody>
          <a:bodyPr/>
          <a:lstStyle/>
          <a:p>
            <a:pPr marL="0" indent="0">
              <a:buFont typeface="Arial" pitchFamily="34" charset="0"/>
              <a:buNone/>
            </a:pPr>
            <a:endParaRPr lang="ru-RU" altLang="ru-RU" sz="2400" smtClean="0"/>
          </a:p>
          <a:p>
            <a:pPr marL="0" indent="0">
              <a:buFont typeface="Arial" pitchFamily="34" charset="0"/>
              <a:buNone/>
            </a:pPr>
            <a:r>
              <a:rPr lang="ru-RU" altLang="ru-RU" sz="2400" smtClean="0"/>
              <a:t>1) увеличение числа граждан, систематически занимающихся физической культурой и спортом;</a:t>
            </a:r>
          </a:p>
          <a:p>
            <a:pPr marL="0" indent="0">
              <a:buFont typeface="Arial" pitchFamily="34" charset="0"/>
              <a:buNone/>
            </a:pPr>
            <a:r>
              <a:rPr lang="ru-RU" altLang="ru-RU" sz="2400" smtClean="0"/>
              <a:t>2) повышение уровня физической подготовленности, продолжительности жизни граждан;</a:t>
            </a:r>
          </a:p>
          <a:p>
            <a:pPr marL="0" indent="0">
              <a:buFont typeface="Arial" pitchFamily="34" charset="0"/>
              <a:buNone/>
            </a:pPr>
            <a:r>
              <a:rPr lang="ru-RU" altLang="ru-RU" sz="2400" smtClean="0"/>
              <a:t>3) формирование у населения осознанных потребностей в систематических занятиях физической культурой и спортом, физическом самосовершенствовании, ведении здорового образа жизни;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635250" y="153988"/>
            <a:ext cx="5710238" cy="522287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>
              <a:spcBef>
                <a:spcPct val="20000"/>
              </a:spcBef>
              <a:buFont typeface="Arial" pitchFamily="34" charset="0"/>
              <a:buNone/>
              <a:defRPr/>
            </a:pPr>
            <a:r>
              <a:rPr lang="ru-RU" altLang="ru-RU" sz="2400" smtClean="0"/>
              <a:t>Задачи Комплекса ГТО</a:t>
            </a:r>
          </a:p>
        </p:txBody>
      </p:sp>
      <p:pic>
        <p:nvPicPr>
          <p:cNvPr id="8" name="Picture 2" descr="http://school45sport.ucoz.ru/nizkij_start-foto.jp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 r="15785"/>
          <a:stretch>
            <a:fillRect/>
          </a:stretch>
        </p:blipFill>
        <p:spPr bwMode="auto">
          <a:xfrm>
            <a:off x="1" y="1643050"/>
            <a:ext cx="1928793" cy="17145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7" descr="http://img.happy-giraffe.ru/thumbs/650x650/12678/8e7c8f6af65302105d951694d278b304.jpg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/>
          <a:srcRect l="10274" t="18750" r="16340" b="624"/>
          <a:stretch>
            <a:fillRect/>
          </a:stretch>
        </p:blipFill>
        <p:spPr bwMode="auto">
          <a:xfrm>
            <a:off x="0" y="5214950"/>
            <a:ext cx="1910523" cy="17859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149" name="Объект 1"/>
          <p:cNvSpPr>
            <a:spLocks noGrp="1"/>
          </p:cNvSpPr>
          <p:nvPr>
            <p:ph idx="1"/>
          </p:nvPr>
        </p:nvSpPr>
        <p:spPr>
          <a:xfrm>
            <a:off x="1979613" y="836613"/>
            <a:ext cx="6934200" cy="5761037"/>
          </a:xfrm>
        </p:spPr>
        <p:txBody>
          <a:bodyPr/>
          <a:lstStyle/>
          <a:p>
            <a:pPr marL="0" indent="0">
              <a:buFont typeface="Arial" pitchFamily="34" charset="0"/>
              <a:buNone/>
            </a:pPr>
            <a:endParaRPr lang="ru-RU" altLang="ru-RU" sz="2400" smtClean="0"/>
          </a:p>
          <a:p>
            <a:pPr marL="0" indent="0">
              <a:buFont typeface="Arial" pitchFamily="34" charset="0"/>
              <a:buNone/>
            </a:pPr>
            <a:r>
              <a:rPr lang="ru-RU" altLang="ru-RU" sz="2400" smtClean="0"/>
              <a:t>4) повышение общего уровня знаний населения о средствах, методах и формах организации самостоятельных занятий, в том числе с использованием современных информационных технологий;</a:t>
            </a:r>
          </a:p>
          <a:p>
            <a:pPr marL="0" indent="0">
              <a:buFont typeface="Arial" pitchFamily="34" charset="0"/>
              <a:buNone/>
            </a:pPr>
            <a:endParaRPr lang="ru-RU" altLang="ru-RU" sz="2400" smtClean="0"/>
          </a:p>
          <a:p>
            <a:pPr marL="0" indent="0">
              <a:buFont typeface="Arial" pitchFamily="34" charset="0"/>
              <a:buNone/>
            </a:pPr>
            <a:r>
              <a:rPr lang="ru-RU" altLang="ru-RU" sz="2400" smtClean="0"/>
              <a:t>5) модернизация системы физического воспитания и системы развития массового, детско-юношеского, школьного и студенческого спорта в образовательных организациях, в том числе путем увеличения количества спортивных клубов</a:t>
            </a:r>
            <a:r>
              <a:rPr lang="ru-RU" altLang="ru-RU" sz="2000" smtClean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4" descr="http://kolyan.net/uploads/posts/2010-09/1284013418_podborka_85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 l="32364" t="25424" r="14165" b="4660"/>
          <a:stretch>
            <a:fillRect/>
          </a:stretch>
        </p:blipFill>
        <p:spPr bwMode="auto">
          <a:xfrm>
            <a:off x="5715008" y="1428736"/>
            <a:ext cx="1645238" cy="142876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123" name="Picture 2"/>
          <p:cNvPicPr>
            <a:picLocks noChangeAspect="1" noChangeArrowheads="1"/>
          </p:cNvPicPr>
          <p:nvPr/>
        </p:nvPicPr>
        <p:blipFill>
          <a:blip r:embed="rId4" cstate="print"/>
          <a:srcRect l="17578" t="16875" r="66602" b="11377"/>
          <a:stretch>
            <a:fillRect/>
          </a:stretch>
        </p:blipFill>
        <p:spPr bwMode="auto">
          <a:xfrm>
            <a:off x="0" y="0"/>
            <a:ext cx="189071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3" name="Picture 7" descr="http://img.happy-giraffe.ru/thumbs/650x650/12678/8e7c8f6af65302105d951694d278b304.jpg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/>
          <a:srcRect l="10274" t="18750" r="16340" b="624"/>
          <a:stretch>
            <a:fillRect/>
          </a:stretch>
        </p:blipFill>
        <p:spPr bwMode="auto">
          <a:xfrm>
            <a:off x="0" y="5214950"/>
            <a:ext cx="1910523" cy="16430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218" name="Picture 2" descr="http://school45sport.ucoz.ru/nizkij_start-foto.jpg">
            <a:hlinkClick r:id="rId7"/>
          </p:cNvPr>
          <p:cNvPicPr>
            <a:picLocks noChangeAspect="1" noChangeArrowheads="1"/>
          </p:cNvPicPr>
          <p:nvPr/>
        </p:nvPicPr>
        <p:blipFill>
          <a:blip r:embed="rId8" cstate="print"/>
          <a:srcRect r="15785"/>
          <a:stretch>
            <a:fillRect/>
          </a:stretch>
        </p:blipFill>
        <p:spPr bwMode="auto">
          <a:xfrm>
            <a:off x="1" y="1643050"/>
            <a:ext cx="1928793" cy="17145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/>
          <p:cNvSpPr txBox="1"/>
          <p:nvPr/>
        </p:nvSpPr>
        <p:spPr>
          <a:xfrm>
            <a:off x="2786063" y="357188"/>
            <a:ext cx="5786437" cy="511175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ru-RU" sz="2400" b="1" dirty="0">
                <a:solidFill>
                  <a:prstClr val="black"/>
                </a:solidFill>
              </a:rPr>
              <a:t>Зачем это нужно обществу?</a:t>
            </a:r>
          </a:p>
        </p:txBody>
      </p:sp>
      <p:sp>
        <p:nvSpPr>
          <p:cNvPr id="5127" name="Содержимое 35"/>
          <p:cNvSpPr>
            <a:spLocks noGrp="1"/>
          </p:cNvSpPr>
          <p:nvPr>
            <p:ph idx="1"/>
          </p:nvPr>
        </p:nvSpPr>
        <p:spPr>
          <a:xfrm>
            <a:off x="2000250" y="1357313"/>
            <a:ext cx="6934200" cy="4786312"/>
          </a:xfrm>
        </p:spPr>
        <p:txBody>
          <a:bodyPr/>
          <a:lstStyle/>
          <a:p>
            <a:pPr eaLnBrk="1" hangingPunct="1">
              <a:buFont typeface="Wingdings" pitchFamily="2" charset="2"/>
              <a:buChar char="ü"/>
            </a:pPr>
            <a:r>
              <a:rPr lang="ru-RU" altLang="ru-RU" smtClean="0"/>
              <a:t>Быстрота</a:t>
            </a:r>
          </a:p>
          <a:p>
            <a:pPr eaLnBrk="1" hangingPunct="1">
              <a:buFont typeface="Arial" pitchFamily="34" charset="0"/>
              <a:buNone/>
            </a:pPr>
            <a:endParaRPr lang="ru-RU" altLang="ru-RU" sz="1200" smtClean="0"/>
          </a:p>
          <a:p>
            <a:pPr eaLnBrk="1" hangingPunct="1">
              <a:buFont typeface="Wingdings" pitchFamily="2" charset="2"/>
              <a:buChar char="ü"/>
            </a:pPr>
            <a:r>
              <a:rPr lang="ru-RU" altLang="ru-RU" smtClean="0"/>
              <a:t>Сила</a:t>
            </a:r>
          </a:p>
          <a:p>
            <a:pPr eaLnBrk="1" hangingPunct="1">
              <a:buFont typeface="Arial" pitchFamily="34" charset="0"/>
              <a:buNone/>
            </a:pPr>
            <a:endParaRPr lang="ru-RU" altLang="ru-RU" sz="1100" smtClean="0"/>
          </a:p>
          <a:p>
            <a:pPr eaLnBrk="1" hangingPunct="1">
              <a:buFont typeface="Wingdings" pitchFamily="2" charset="2"/>
              <a:buChar char="ü"/>
            </a:pPr>
            <a:r>
              <a:rPr lang="ru-RU" altLang="ru-RU" smtClean="0"/>
              <a:t>Выносливость</a:t>
            </a:r>
          </a:p>
          <a:p>
            <a:pPr eaLnBrk="1" hangingPunct="1">
              <a:buFont typeface="Arial" pitchFamily="34" charset="0"/>
              <a:buNone/>
            </a:pPr>
            <a:endParaRPr lang="ru-RU" altLang="ru-RU" sz="1100" smtClean="0"/>
          </a:p>
          <a:p>
            <a:pPr eaLnBrk="1" hangingPunct="1">
              <a:buFont typeface="Wingdings" pitchFamily="2" charset="2"/>
              <a:buChar char="ü"/>
            </a:pPr>
            <a:r>
              <a:rPr lang="ru-RU" altLang="ru-RU" smtClean="0"/>
              <a:t>Гибкость</a:t>
            </a:r>
          </a:p>
          <a:p>
            <a:pPr eaLnBrk="1" hangingPunct="1">
              <a:buFont typeface="Arial" pitchFamily="34" charset="0"/>
              <a:buNone/>
            </a:pPr>
            <a:endParaRPr lang="ru-RU" altLang="ru-RU" sz="1000" smtClean="0"/>
          </a:p>
          <a:p>
            <a:pPr eaLnBrk="1" hangingPunct="1">
              <a:buFont typeface="Wingdings" pitchFamily="2" charset="2"/>
              <a:buChar char="ü"/>
            </a:pPr>
            <a:r>
              <a:rPr lang="ru-RU" altLang="ru-RU" smtClean="0"/>
              <a:t>Координация</a:t>
            </a:r>
          </a:p>
          <a:p>
            <a:pPr eaLnBrk="1" hangingPunct="1">
              <a:buFont typeface="Arial" pitchFamily="34" charset="0"/>
              <a:buNone/>
            </a:pPr>
            <a:endParaRPr lang="ru-RU" altLang="ru-RU" sz="1000" smtClean="0"/>
          </a:p>
          <a:p>
            <a:pPr eaLnBrk="1" hangingPunct="1">
              <a:buFont typeface="Wingdings" pitchFamily="2" charset="2"/>
              <a:buChar char="ü"/>
            </a:pPr>
            <a:r>
              <a:rPr lang="ru-RU" altLang="ru-RU" smtClean="0"/>
              <a:t>Прикладные навыки</a:t>
            </a:r>
          </a:p>
        </p:txBody>
      </p:sp>
      <p:pic>
        <p:nvPicPr>
          <p:cNvPr id="10" name="Picture 6" descr="http://freenews.am/uploads/post_images/opozdanie6001338383144.jpg">
            <a:hlinkClick r:id="rId9"/>
          </p:cNvPr>
          <p:cNvPicPr>
            <a:picLocks noChangeAspect="1" noChangeArrowheads="1"/>
          </p:cNvPicPr>
          <p:nvPr/>
        </p:nvPicPr>
        <p:blipFill>
          <a:blip r:embed="rId10" cstate="print"/>
          <a:srcRect r="42307" b="6249"/>
          <a:stretch>
            <a:fillRect/>
          </a:stretch>
        </p:blipFill>
        <p:spPr bwMode="auto">
          <a:xfrm>
            <a:off x="7215206" y="1000108"/>
            <a:ext cx="1537703" cy="150019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2" name="Picture 8" descr="http://prv1.lori-images.net/zhenschina-sazhaet-luk-sevok-na-zelen-0002442321-preview.jpg">
            <a:hlinkClick r:id="rId11"/>
          </p:cNvPr>
          <p:cNvPicPr>
            <a:picLocks noChangeAspect="1" noChangeArrowheads="1"/>
          </p:cNvPicPr>
          <p:nvPr/>
        </p:nvPicPr>
        <p:blipFill>
          <a:blip r:embed="rId12" cstate="print"/>
          <a:srcRect l="7679" t="5625" r="12969" b="9999"/>
          <a:stretch>
            <a:fillRect/>
          </a:stretch>
        </p:blipFill>
        <p:spPr bwMode="auto">
          <a:xfrm>
            <a:off x="7500958" y="2786058"/>
            <a:ext cx="1230321" cy="17859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3" name="Picture 10" descr="http://www.lawofattraction.ru/_fr/5/5553275.jpg">
            <a:hlinkClick r:id="rId13"/>
          </p:cNvPr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5572132" y="3929066"/>
            <a:ext cx="1729292" cy="128588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4" name="Picture 14" descr="http://podruzhki.ru/data/group/photo/f_4f0adb35e316d_image.jpg">
            <a:hlinkClick r:id="rId15"/>
          </p:cNvPr>
          <p:cNvPicPr>
            <a:picLocks noChangeAspect="1" noChangeArrowheads="1"/>
          </p:cNvPicPr>
          <p:nvPr/>
        </p:nvPicPr>
        <p:blipFill>
          <a:blip r:embed="rId16" cstate="print"/>
          <a:srcRect l="4471" t="10317" r="5472" b="6976"/>
          <a:stretch>
            <a:fillRect/>
          </a:stretch>
        </p:blipFill>
        <p:spPr bwMode="auto">
          <a:xfrm>
            <a:off x="6858016" y="4857760"/>
            <a:ext cx="2078196" cy="142876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5" name="Picture 12" descr="http://mediasubs.ru/group/uploads/se/sekretyi-bogatogo-doma/image2/jhlNGNjZG.jpg">
            <a:hlinkClick r:id="rId17"/>
          </p:cNvPr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5000628" y="2786058"/>
            <a:ext cx="1597574" cy="121444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6" name="TextBox 15"/>
          <p:cNvSpPr txBox="1"/>
          <p:nvPr/>
        </p:nvSpPr>
        <p:spPr>
          <a:xfrm>
            <a:off x="2214563" y="6072188"/>
            <a:ext cx="4643437" cy="511175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ru-RU" sz="2400" b="1" dirty="0">
                <a:solidFill>
                  <a:prstClr val="black"/>
                </a:solidFill>
              </a:rPr>
              <a:t>Гармоничное развитие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362200" y="325438"/>
            <a:ext cx="6581775" cy="1030287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r>
              <a:rPr lang="ru-RU" altLang="ru-RU" b="1" smtClean="0"/>
              <a:t>Структура и содержание Всероссийского </a:t>
            </a:r>
          </a:p>
          <a:p>
            <a:pPr algn="ctr" eaLnBrk="1" hangingPunct="1">
              <a:defRPr/>
            </a:pPr>
            <a:r>
              <a:rPr lang="ru-RU" altLang="ru-RU" b="1" smtClean="0"/>
              <a:t>физкультурно-спортивного комплекса </a:t>
            </a:r>
          </a:p>
          <a:p>
            <a:pPr algn="ctr" eaLnBrk="1" hangingPunct="1">
              <a:defRPr/>
            </a:pPr>
            <a:r>
              <a:rPr lang="ru-RU" altLang="ru-RU" b="1" smtClean="0"/>
              <a:t>«Готов к труду и обороне» (ГТО)</a:t>
            </a:r>
          </a:p>
        </p:txBody>
      </p:sp>
      <p:pic>
        <p:nvPicPr>
          <p:cNvPr id="8" name="Picture 2" descr="http://school45sport.ucoz.ru/nizkij_start-foto.jp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 r="15785"/>
          <a:stretch>
            <a:fillRect/>
          </a:stretch>
        </p:blipFill>
        <p:spPr bwMode="auto">
          <a:xfrm>
            <a:off x="1" y="1643050"/>
            <a:ext cx="1928793" cy="17145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7" descr="http://img.happy-giraffe.ru/thumbs/650x650/12678/8e7c8f6af65302105d951694d278b304.jpg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/>
          <a:srcRect l="10274" t="18750" r="16340" b="624"/>
          <a:stretch>
            <a:fillRect/>
          </a:stretch>
        </p:blipFill>
        <p:spPr bwMode="auto">
          <a:xfrm>
            <a:off x="0" y="5214950"/>
            <a:ext cx="1910523" cy="17859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173" name="Объект 1"/>
          <p:cNvSpPr>
            <a:spLocks noGrp="1"/>
          </p:cNvSpPr>
          <p:nvPr>
            <p:ph idx="1"/>
          </p:nvPr>
        </p:nvSpPr>
        <p:spPr>
          <a:xfrm>
            <a:off x="1979613" y="1557338"/>
            <a:ext cx="6934200" cy="5040312"/>
          </a:xfrm>
        </p:spPr>
        <p:txBody>
          <a:bodyPr/>
          <a:lstStyle/>
          <a:p>
            <a:pPr marL="0" indent="0">
              <a:buFont typeface="Arial" pitchFamily="34" charset="0"/>
              <a:buNone/>
            </a:pPr>
            <a:r>
              <a:rPr lang="ru-RU" altLang="ru-RU" sz="2400" smtClean="0"/>
              <a:t>Комплекс ГТО состоит из 2 частей:</a:t>
            </a:r>
          </a:p>
          <a:p>
            <a:pPr marL="0" indent="0">
              <a:buFont typeface="Arial" pitchFamily="34" charset="0"/>
              <a:buNone/>
            </a:pPr>
            <a:r>
              <a:rPr lang="ru-RU" altLang="ru-RU" sz="2400" smtClean="0"/>
              <a:t>1. нормативно-тестирующая, предусматривает общую оценку уровня физической подготовленности населения на основании результатов выполнения установленных нормативов с последующим награждением знаками отличия Комплекса ГТО</a:t>
            </a:r>
          </a:p>
          <a:p>
            <a:pPr marL="0" indent="0">
              <a:buFont typeface="Arial" pitchFamily="34" charset="0"/>
              <a:buNone/>
            </a:pPr>
            <a:r>
              <a:rPr lang="ru-RU" altLang="ru-RU" sz="2400" smtClean="0"/>
              <a:t>2. спортивная, направлена на привлечение граждан к регулярным занятиям физической культурой и спортом с учетом возрастных групп населения с целью выполнения разрядных нормативов и получения массовых спортивных разрядов.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016125" y="87313"/>
            <a:ext cx="6861175" cy="422275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r>
              <a:rPr lang="ru-RU" altLang="ru-RU" b="1" smtClean="0"/>
              <a:t>Нормативно-тестирующая часть Комплекса ГТО</a:t>
            </a:r>
            <a:r>
              <a:rPr lang="ru-RU" altLang="ru-RU" smtClean="0"/>
              <a:t>:</a:t>
            </a:r>
          </a:p>
        </p:txBody>
      </p:sp>
      <p:pic>
        <p:nvPicPr>
          <p:cNvPr id="8" name="Picture 2" descr="http://school45sport.ucoz.ru/nizkij_start-foto.jp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 r="15785"/>
          <a:stretch>
            <a:fillRect/>
          </a:stretch>
        </p:blipFill>
        <p:spPr bwMode="auto">
          <a:xfrm>
            <a:off x="1" y="1643050"/>
            <a:ext cx="1928793" cy="17145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7" descr="http://img.happy-giraffe.ru/thumbs/650x650/12678/8e7c8f6af65302105d951694d278b304.jpg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/>
          <a:srcRect l="10274" t="18750" r="16340" b="624"/>
          <a:stretch>
            <a:fillRect/>
          </a:stretch>
        </p:blipFill>
        <p:spPr bwMode="auto">
          <a:xfrm>
            <a:off x="0" y="5214950"/>
            <a:ext cx="1910523" cy="17859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197" name="Объект 1"/>
          <p:cNvSpPr>
            <a:spLocks noGrp="1"/>
          </p:cNvSpPr>
          <p:nvPr>
            <p:ph idx="1"/>
          </p:nvPr>
        </p:nvSpPr>
        <p:spPr>
          <a:xfrm>
            <a:off x="1979613" y="1412875"/>
            <a:ext cx="6934200" cy="5184775"/>
          </a:xfrm>
        </p:spPr>
        <p:txBody>
          <a:bodyPr/>
          <a:lstStyle/>
          <a:p>
            <a:pPr marL="0" indent="0">
              <a:buFont typeface="Arial" pitchFamily="34" charset="0"/>
              <a:buNone/>
            </a:pPr>
            <a:r>
              <a:rPr lang="ru-RU" altLang="ru-RU" sz="2400" smtClean="0"/>
              <a:t>1) виды испытаний (тесты) и нормативные требования</a:t>
            </a:r>
          </a:p>
          <a:p>
            <a:pPr marL="0" indent="0">
              <a:buFont typeface="Arial" pitchFamily="34" charset="0"/>
              <a:buNone/>
            </a:pPr>
            <a:endParaRPr lang="ru-RU" altLang="ru-RU" sz="2400" smtClean="0"/>
          </a:p>
          <a:p>
            <a:pPr marL="0" indent="0">
              <a:buFont typeface="Arial" pitchFamily="34" charset="0"/>
              <a:buNone/>
            </a:pPr>
            <a:r>
              <a:rPr lang="ru-RU" altLang="ru-RU" sz="2400" smtClean="0"/>
              <a:t>2) оценка уровня знаний и умений в области физической культуры и спорта</a:t>
            </a:r>
          </a:p>
          <a:p>
            <a:pPr marL="0" indent="0">
              <a:buFont typeface="Arial" pitchFamily="34" charset="0"/>
              <a:buNone/>
            </a:pPr>
            <a:endParaRPr lang="ru-RU" altLang="ru-RU" sz="2400" smtClean="0"/>
          </a:p>
          <a:p>
            <a:pPr marL="0" indent="0">
              <a:buFont typeface="Arial" pitchFamily="34" charset="0"/>
              <a:buNone/>
            </a:pPr>
            <a:r>
              <a:rPr lang="ru-RU" altLang="ru-RU" sz="2400" smtClean="0"/>
              <a:t>3) рекомендации к недельному двигательному режиму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016125" y="87313"/>
            <a:ext cx="6861175" cy="422275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r>
              <a:rPr lang="ru-RU" altLang="ru-RU" b="1" smtClean="0"/>
              <a:t>Виды испытаний (тесты) и нормативные требования</a:t>
            </a:r>
            <a:r>
              <a:rPr lang="ru-RU" altLang="ru-RU" smtClean="0"/>
              <a:t> </a:t>
            </a:r>
          </a:p>
        </p:txBody>
      </p:sp>
      <p:pic>
        <p:nvPicPr>
          <p:cNvPr id="8" name="Picture 2" descr="http://school45sport.ucoz.ru/nizkij_start-foto.jp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 r="15785"/>
          <a:stretch>
            <a:fillRect/>
          </a:stretch>
        </p:blipFill>
        <p:spPr bwMode="auto">
          <a:xfrm>
            <a:off x="1" y="1643050"/>
            <a:ext cx="1928793" cy="17145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7" descr="http://img.happy-giraffe.ru/thumbs/650x650/12678/8e7c8f6af65302105d951694d278b304.jpg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/>
          <a:srcRect l="10274" t="18750" r="16340" b="624"/>
          <a:stretch>
            <a:fillRect/>
          </a:stretch>
        </p:blipFill>
        <p:spPr bwMode="auto">
          <a:xfrm>
            <a:off x="0" y="5214950"/>
            <a:ext cx="1910523" cy="17859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221" name="Объект 1"/>
          <p:cNvSpPr>
            <a:spLocks noGrp="1"/>
          </p:cNvSpPr>
          <p:nvPr>
            <p:ph idx="4294967295"/>
          </p:nvPr>
        </p:nvSpPr>
        <p:spPr>
          <a:xfrm>
            <a:off x="1979613" y="836613"/>
            <a:ext cx="6934200" cy="5761037"/>
          </a:xfrm>
        </p:spPr>
        <p:txBody>
          <a:bodyPr/>
          <a:lstStyle/>
          <a:p>
            <a:pPr marL="0" indent="0">
              <a:buFont typeface="Arial" pitchFamily="34" charset="0"/>
              <a:buNone/>
            </a:pPr>
            <a:r>
              <a:rPr lang="ru-RU" altLang="ru-RU" sz="2400" b="1" smtClean="0"/>
              <a:t>Обязательные испытания (тесты) в соответствии со ступенями:</a:t>
            </a:r>
          </a:p>
          <a:p>
            <a:pPr marL="0" indent="0"/>
            <a:r>
              <a:rPr lang="ru-RU" altLang="ru-RU" sz="2400" smtClean="0"/>
              <a:t>испытания (тесты) на развитие быстроты;</a:t>
            </a:r>
          </a:p>
          <a:p>
            <a:pPr marL="0" indent="0"/>
            <a:r>
              <a:rPr lang="ru-RU" altLang="ru-RU" sz="2400" smtClean="0"/>
              <a:t>испытания (тесты) на определение развития скоростных возможностей;</a:t>
            </a:r>
          </a:p>
          <a:p>
            <a:pPr marL="0" indent="0"/>
            <a:r>
              <a:rPr lang="ru-RU" altLang="ru-RU" sz="2400" smtClean="0"/>
              <a:t>испытания (тесты) на определение развития выносливости;</a:t>
            </a:r>
          </a:p>
          <a:p>
            <a:pPr marL="0" indent="0"/>
            <a:r>
              <a:rPr lang="ru-RU" altLang="ru-RU" sz="2400" smtClean="0"/>
              <a:t>испытания (тесты) на определение скоростно-силовых возможностей;</a:t>
            </a:r>
          </a:p>
          <a:p>
            <a:pPr marL="0" indent="0"/>
            <a:r>
              <a:rPr lang="ru-RU" altLang="ru-RU" sz="2400" smtClean="0"/>
              <a:t>испытания (тесты) на определение развития силы и силовой выносливости;</a:t>
            </a:r>
          </a:p>
          <a:p>
            <a:pPr marL="0" indent="0"/>
            <a:r>
              <a:rPr lang="ru-RU" altLang="ru-RU" sz="2400" smtClean="0"/>
              <a:t>испытания (тесты) на развитие гибкости.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017713" y="88900"/>
            <a:ext cx="6858000" cy="92710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r>
              <a:rPr lang="ru-RU" altLang="ru-RU" sz="2400" b="1" smtClean="0"/>
              <a:t>Испытания (тесты) по выбору в соответствии со ступенями:</a:t>
            </a:r>
          </a:p>
        </p:txBody>
      </p:sp>
      <p:pic>
        <p:nvPicPr>
          <p:cNvPr id="8" name="Picture 2" descr="http://school45sport.ucoz.ru/nizkij_start-foto.jp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 r="15785"/>
          <a:stretch>
            <a:fillRect/>
          </a:stretch>
        </p:blipFill>
        <p:spPr bwMode="auto">
          <a:xfrm>
            <a:off x="1" y="1643050"/>
            <a:ext cx="1928793" cy="17145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7" descr="http://img.happy-giraffe.ru/thumbs/650x650/12678/8e7c8f6af65302105d951694d278b304.jpg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/>
          <a:srcRect l="10274" t="18750" r="16340" b="624"/>
          <a:stretch>
            <a:fillRect/>
          </a:stretch>
        </p:blipFill>
        <p:spPr bwMode="auto">
          <a:xfrm>
            <a:off x="0" y="5214950"/>
            <a:ext cx="1910523" cy="17859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245" name="Объект 1"/>
          <p:cNvSpPr>
            <a:spLocks noGrp="1"/>
          </p:cNvSpPr>
          <p:nvPr>
            <p:ph idx="4294967295"/>
          </p:nvPr>
        </p:nvSpPr>
        <p:spPr>
          <a:xfrm>
            <a:off x="1979613" y="1341438"/>
            <a:ext cx="6934200" cy="5256212"/>
          </a:xfrm>
        </p:spPr>
        <p:txBody>
          <a:bodyPr/>
          <a:lstStyle/>
          <a:p>
            <a:pPr marL="0" indent="0"/>
            <a:r>
              <a:rPr lang="ru-RU" altLang="ru-RU" sz="2400" smtClean="0"/>
              <a:t>испытания (тесты) на развитие координационных способностей</a:t>
            </a:r>
          </a:p>
          <a:p>
            <a:pPr marL="0" indent="0">
              <a:buFont typeface="Arial" pitchFamily="34" charset="0"/>
              <a:buNone/>
            </a:pPr>
            <a:endParaRPr lang="ru-RU" altLang="ru-RU" sz="2400" smtClean="0"/>
          </a:p>
          <a:p>
            <a:pPr marL="0" indent="0"/>
            <a:r>
              <a:rPr lang="ru-RU" altLang="ru-RU" sz="2400" smtClean="0"/>
              <a:t>испытания (тесты) на овладение прикладным навыком.</a:t>
            </a:r>
          </a:p>
          <a:p>
            <a:pPr marL="0" indent="0"/>
            <a:endParaRPr lang="ru-RU" altLang="ru-RU" sz="2400" smtClean="0"/>
          </a:p>
          <a:p>
            <a:pPr marL="0" indent="0">
              <a:buFont typeface="Arial" pitchFamily="34" charset="0"/>
              <a:buNone/>
            </a:pPr>
            <a:r>
              <a:rPr lang="ru-RU" altLang="ru-RU" sz="2400" b="1" smtClean="0"/>
              <a:t>Комплекс предусматривает три уровня трудности (золотой, серебряный   и бронзовый знаки отличия Комплекса ГТО).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017713" y="88900"/>
            <a:ext cx="6858000" cy="92710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r>
              <a:rPr lang="ru-RU" altLang="ru-RU" sz="2400" b="1" smtClean="0"/>
              <a:t>Испытания (тесты) по выбору в соответствии со ступенями:</a:t>
            </a:r>
          </a:p>
        </p:txBody>
      </p:sp>
      <p:pic>
        <p:nvPicPr>
          <p:cNvPr id="8" name="Picture 2" descr="http://school45sport.ucoz.ru/nizkij_start-foto.jp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 r="15785"/>
          <a:stretch>
            <a:fillRect/>
          </a:stretch>
        </p:blipFill>
        <p:spPr bwMode="auto">
          <a:xfrm>
            <a:off x="1" y="1643050"/>
            <a:ext cx="1928793" cy="17145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7" descr="http://img.happy-giraffe.ru/thumbs/650x650/12678/8e7c8f6af65302105d951694d278b304.jpg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/>
          <a:srcRect l="10274" t="18750" r="16340" b="624"/>
          <a:stretch>
            <a:fillRect/>
          </a:stretch>
        </p:blipFill>
        <p:spPr bwMode="auto">
          <a:xfrm>
            <a:off x="0" y="5214950"/>
            <a:ext cx="1910523" cy="17859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245" name="Объект 1"/>
          <p:cNvSpPr>
            <a:spLocks noGrp="1"/>
          </p:cNvSpPr>
          <p:nvPr>
            <p:ph idx="4294967295"/>
          </p:nvPr>
        </p:nvSpPr>
        <p:spPr>
          <a:xfrm>
            <a:off x="1979613" y="1341438"/>
            <a:ext cx="6934200" cy="5256212"/>
          </a:xfrm>
        </p:spPr>
        <p:txBody>
          <a:bodyPr/>
          <a:lstStyle/>
          <a:p>
            <a:pPr marL="0" indent="0"/>
            <a:r>
              <a:rPr lang="ru-RU" altLang="ru-RU" sz="2400" smtClean="0"/>
              <a:t>испытания (тесты) на развитие координационных способностей</a:t>
            </a:r>
          </a:p>
          <a:p>
            <a:pPr marL="0" indent="0">
              <a:buFont typeface="Arial" pitchFamily="34" charset="0"/>
              <a:buNone/>
            </a:pPr>
            <a:endParaRPr lang="ru-RU" altLang="ru-RU" sz="2400" smtClean="0"/>
          </a:p>
          <a:p>
            <a:pPr marL="0" indent="0"/>
            <a:r>
              <a:rPr lang="ru-RU" altLang="ru-RU" sz="2400" smtClean="0"/>
              <a:t>испытания (тесты) на овладение прикладным навыком.</a:t>
            </a:r>
          </a:p>
          <a:p>
            <a:pPr marL="0" indent="0"/>
            <a:endParaRPr lang="ru-RU" altLang="ru-RU" sz="2400" smtClean="0"/>
          </a:p>
          <a:p>
            <a:pPr marL="0" indent="0">
              <a:buFont typeface="Arial" pitchFamily="34" charset="0"/>
              <a:buNone/>
            </a:pPr>
            <a:r>
              <a:rPr lang="ru-RU" altLang="ru-RU" sz="2400" b="1" smtClean="0"/>
              <a:t>Комплекс предусматривает три уровня трудности (золотой, серебряный   и бронзовый знаки отличия Комплекса ГТО).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011363" y="82550"/>
            <a:ext cx="6870700" cy="522288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r>
              <a:rPr lang="ru-RU" altLang="ru-RU" sz="2400" b="1" smtClean="0"/>
              <a:t>Оценка уровня знаний и умений</a:t>
            </a:r>
            <a:r>
              <a:rPr lang="ru-RU" altLang="ru-RU" sz="2400" smtClean="0"/>
              <a:t> (2)</a:t>
            </a:r>
          </a:p>
        </p:txBody>
      </p:sp>
      <p:pic>
        <p:nvPicPr>
          <p:cNvPr id="8" name="Picture 2" descr="http://school45sport.ucoz.ru/nizkij_start-foto.jp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 r="15785"/>
          <a:stretch>
            <a:fillRect/>
          </a:stretch>
        </p:blipFill>
        <p:spPr bwMode="auto">
          <a:xfrm>
            <a:off x="1" y="1643050"/>
            <a:ext cx="1928793" cy="17145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7" descr="http://img.happy-giraffe.ru/thumbs/650x650/12678/8e7c8f6af65302105d951694d278b304.jpg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/>
          <a:srcRect l="10274" t="18750" r="16340" b="624"/>
          <a:stretch>
            <a:fillRect/>
          </a:stretch>
        </p:blipFill>
        <p:spPr bwMode="auto">
          <a:xfrm>
            <a:off x="0" y="5214950"/>
            <a:ext cx="1910523" cy="17859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293" name="Объект 1"/>
          <p:cNvSpPr>
            <a:spLocks noGrp="1"/>
          </p:cNvSpPr>
          <p:nvPr>
            <p:ph idx="4294967295"/>
          </p:nvPr>
        </p:nvSpPr>
        <p:spPr>
          <a:xfrm>
            <a:off x="1979613" y="765175"/>
            <a:ext cx="6934200" cy="5832475"/>
          </a:xfrm>
        </p:spPr>
        <p:txBody>
          <a:bodyPr/>
          <a:lstStyle/>
          <a:p>
            <a:pPr marL="0" indent="0">
              <a:buFont typeface="Arial" pitchFamily="34" charset="0"/>
              <a:buNone/>
            </a:pPr>
            <a:r>
              <a:rPr lang="ru-RU" altLang="ru-RU" sz="2200" smtClean="0"/>
              <a:t>Разделы:</a:t>
            </a:r>
          </a:p>
          <a:p>
            <a:pPr marL="0" indent="0">
              <a:buFont typeface="Arial" pitchFamily="34" charset="0"/>
              <a:buNone/>
            </a:pPr>
            <a:endParaRPr lang="ru-RU" altLang="ru-RU" sz="2200" smtClean="0"/>
          </a:p>
          <a:p>
            <a:pPr marL="0" indent="0"/>
            <a:r>
              <a:rPr lang="ru-RU" altLang="ru-RU" sz="2400" smtClean="0"/>
              <a:t>основы методики самостоятельных занятий; </a:t>
            </a:r>
          </a:p>
          <a:p>
            <a:pPr marL="0" indent="0"/>
            <a:endParaRPr lang="ru-RU" altLang="ru-RU" sz="2400" smtClean="0"/>
          </a:p>
          <a:p>
            <a:pPr marL="0" indent="0"/>
            <a:r>
              <a:rPr lang="ru-RU" altLang="ru-RU" sz="2400" smtClean="0"/>
              <a:t>основы истории развития физической культуры и спорта;</a:t>
            </a:r>
          </a:p>
          <a:p>
            <a:pPr marL="0" indent="0"/>
            <a:endParaRPr lang="ru-RU" altLang="ru-RU" sz="2400" smtClean="0"/>
          </a:p>
          <a:p>
            <a:pPr marL="0" indent="0"/>
            <a:r>
              <a:rPr lang="ru-RU" altLang="ru-RU" sz="2400" smtClean="0"/>
              <a:t>овладение практическими умениями и навыками физкультурно-оздоровительной и прикладной направленности, овладение умениями и навыками в различных видах физкультурно-спортивной деятельности.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032000" y="103188"/>
            <a:ext cx="6829425" cy="422275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r>
              <a:rPr lang="ru-RU" altLang="ru-RU" b="1" smtClean="0"/>
              <a:t>Рекомендации к недельному двигательному режиму</a:t>
            </a:r>
            <a:r>
              <a:rPr lang="ru-RU" altLang="ru-RU" smtClean="0"/>
              <a:t> </a:t>
            </a:r>
          </a:p>
        </p:txBody>
      </p:sp>
      <p:pic>
        <p:nvPicPr>
          <p:cNvPr id="8" name="Picture 2" descr="http://school45sport.ucoz.ru/nizkij_start-foto.jp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 r="15785"/>
          <a:stretch>
            <a:fillRect/>
          </a:stretch>
        </p:blipFill>
        <p:spPr bwMode="auto">
          <a:xfrm>
            <a:off x="1" y="1643050"/>
            <a:ext cx="1928793" cy="17145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7" descr="http://img.happy-giraffe.ru/thumbs/650x650/12678/8e7c8f6af65302105d951694d278b304.jpg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/>
          <a:srcRect l="10274" t="18750" r="16340" b="624"/>
          <a:stretch>
            <a:fillRect/>
          </a:stretch>
        </p:blipFill>
        <p:spPr bwMode="auto">
          <a:xfrm>
            <a:off x="0" y="5214950"/>
            <a:ext cx="1910523" cy="17859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317" name="Объект 1"/>
          <p:cNvSpPr>
            <a:spLocks noGrp="1"/>
          </p:cNvSpPr>
          <p:nvPr>
            <p:ph idx="4294967295"/>
          </p:nvPr>
        </p:nvSpPr>
        <p:spPr>
          <a:xfrm>
            <a:off x="1979613" y="765175"/>
            <a:ext cx="6934200" cy="5832475"/>
          </a:xfrm>
        </p:spPr>
        <p:txBody>
          <a:bodyPr/>
          <a:lstStyle/>
          <a:p>
            <a:pPr marL="0" indent="0">
              <a:buFont typeface="Arial" pitchFamily="34" charset="0"/>
              <a:buNone/>
            </a:pPr>
            <a:r>
              <a:rPr lang="ru-RU" altLang="ru-RU" sz="2400" smtClean="0"/>
              <a:t>Содержат минимальный объем различных видов двигательной активности, необходимый для развития физических качеств, сохранения и укрепления здоровья, подготовки к выполнению видов испытаний (тестов) и норм Комплекса ГТО.</a:t>
            </a:r>
          </a:p>
          <a:p>
            <a:pPr marL="0" indent="0">
              <a:buFont typeface="Arial" pitchFamily="34" charset="0"/>
              <a:buNone/>
            </a:pPr>
            <a:endParaRPr lang="ru-RU" altLang="ru-RU" sz="2400" smtClean="0"/>
          </a:p>
          <a:p>
            <a:pPr marL="0" indent="0">
              <a:buFont typeface="Arial" pitchFamily="34" charset="0"/>
              <a:buNone/>
            </a:pPr>
            <a:r>
              <a:rPr lang="ru-RU" altLang="ru-RU" sz="2400" smtClean="0"/>
              <a:t>Раздел разработан в соответствии с гигиеническими требованиями, предъявляемыми к условиям организации обучения в образовательных организациях и процессу трудовой деятельности.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011363" y="82550"/>
            <a:ext cx="6870700" cy="522288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r>
              <a:rPr lang="ru-RU" altLang="ru-RU" sz="2400" b="1" smtClean="0"/>
              <a:t>Спортивная часть Комплекса</a:t>
            </a:r>
            <a:r>
              <a:rPr lang="ru-RU" altLang="ru-RU" sz="2400" smtClean="0"/>
              <a:t> </a:t>
            </a:r>
            <a:r>
              <a:rPr lang="ru-RU" altLang="ru-RU" sz="2400" b="1" smtClean="0"/>
              <a:t>ГТО</a:t>
            </a:r>
            <a:r>
              <a:rPr lang="ru-RU" altLang="ru-RU" sz="2400" smtClean="0"/>
              <a:t> </a:t>
            </a:r>
          </a:p>
        </p:txBody>
      </p:sp>
      <p:pic>
        <p:nvPicPr>
          <p:cNvPr id="8" name="Picture 2" descr="http://school45sport.ucoz.ru/nizkij_start-foto.jp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 r="15785"/>
          <a:stretch>
            <a:fillRect/>
          </a:stretch>
        </p:blipFill>
        <p:spPr bwMode="auto">
          <a:xfrm>
            <a:off x="1" y="1643050"/>
            <a:ext cx="1928793" cy="17145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7" descr="http://img.happy-giraffe.ru/thumbs/650x650/12678/8e7c8f6af65302105d951694d278b304.jpg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/>
          <a:srcRect l="10274" t="18750" r="16340" b="624"/>
          <a:stretch>
            <a:fillRect/>
          </a:stretch>
        </p:blipFill>
        <p:spPr bwMode="auto">
          <a:xfrm>
            <a:off x="0" y="5214950"/>
            <a:ext cx="1910523" cy="17859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4341" name="Объект 1"/>
          <p:cNvSpPr>
            <a:spLocks noGrp="1"/>
          </p:cNvSpPr>
          <p:nvPr>
            <p:ph idx="4294967295"/>
          </p:nvPr>
        </p:nvSpPr>
        <p:spPr>
          <a:xfrm>
            <a:off x="1979613" y="765175"/>
            <a:ext cx="6934200" cy="5832475"/>
          </a:xfrm>
        </p:spPr>
        <p:txBody>
          <a:bodyPr/>
          <a:lstStyle/>
          <a:p>
            <a:pPr marL="0" indent="0">
              <a:buFont typeface="Arial" pitchFamily="34" charset="0"/>
              <a:buNone/>
            </a:pPr>
            <a:endParaRPr lang="ru-RU" altLang="ru-RU" sz="2400" smtClean="0"/>
          </a:p>
          <a:p>
            <a:pPr marL="0" indent="0">
              <a:buFont typeface="Arial" pitchFamily="34" charset="0"/>
              <a:buNone/>
            </a:pPr>
            <a:r>
              <a:rPr lang="ru-RU" altLang="ru-RU" sz="2400" smtClean="0"/>
              <a:t>Включает разрядные требования для многоборий, состоящих из видов испытаний (тестов), входящих в Комплекс ГТО.</a:t>
            </a:r>
          </a:p>
          <a:p>
            <a:pPr marL="0" indent="0">
              <a:buFont typeface="Arial" pitchFamily="34" charset="0"/>
              <a:buNone/>
            </a:pPr>
            <a:endParaRPr lang="ru-RU" altLang="ru-RU" sz="2400" smtClean="0"/>
          </a:p>
          <a:p>
            <a:pPr marL="0" indent="0">
              <a:buFont typeface="Arial" pitchFamily="34" charset="0"/>
              <a:buNone/>
            </a:pPr>
            <a:r>
              <a:rPr lang="ru-RU" altLang="ru-RU" sz="2400" smtClean="0"/>
              <a:t>Нормы и требования, выполнение которых необходимо для присвоения соответствующих спортивных разрядов и спортивных званий по видам многоборий Комплекса ГТО, утверждаются Министерством по спорту Российской Федерации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763713" y="0"/>
            <a:ext cx="6870700" cy="522288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r>
              <a:rPr lang="ru-RU" altLang="ru-RU" sz="2400" smtClean="0"/>
              <a:t>Участники ВФСК ГТО</a:t>
            </a:r>
          </a:p>
        </p:txBody>
      </p:sp>
      <p:pic>
        <p:nvPicPr>
          <p:cNvPr id="8" name="Picture 2" descr="http://school45sport.ucoz.ru/nizkij_start-foto.jp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 r="15785"/>
          <a:stretch>
            <a:fillRect/>
          </a:stretch>
        </p:blipFill>
        <p:spPr bwMode="auto">
          <a:xfrm>
            <a:off x="1" y="1643050"/>
            <a:ext cx="1928793" cy="17145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7" descr="http://img.happy-giraffe.ru/thumbs/650x650/12678/8e7c8f6af65302105d951694d278b304.jpg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/>
          <a:srcRect l="10274" t="18750" r="16340" b="624"/>
          <a:stretch>
            <a:fillRect/>
          </a:stretch>
        </p:blipFill>
        <p:spPr bwMode="auto">
          <a:xfrm>
            <a:off x="0" y="5214950"/>
            <a:ext cx="1910523" cy="17859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5365" name="Объект 1"/>
          <p:cNvSpPr>
            <a:spLocks noGrp="1"/>
          </p:cNvSpPr>
          <p:nvPr>
            <p:ph idx="4294967295"/>
          </p:nvPr>
        </p:nvSpPr>
        <p:spPr>
          <a:xfrm>
            <a:off x="1979613" y="981075"/>
            <a:ext cx="6934200" cy="5616575"/>
          </a:xfrm>
        </p:spPr>
        <p:txBody>
          <a:bodyPr/>
          <a:lstStyle/>
          <a:p>
            <a:pPr marL="0" indent="0">
              <a:buFont typeface="Arial" pitchFamily="34" charset="0"/>
              <a:buNone/>
            </a:pPr>
            <a:r>
              <a:rPr lang="ru-RU" altLang="ru-RU" sz="2400" smtClean="0"/>
              <a:t>К выполнению нормативов Комплекса ГТО допускаются лица, относящиеся к различным группам здоровья, систематически занимающиеся физической культурой и спортом, в том числе самостоятельно, на основании результатов диспансеризации или медицинского осмотра. </a:t>
            </a:r>
          </a:p>
          <a:p>
            <a:pPr marL="0" indent="0">
              <a:buFont typeface="Arial" pitchFamily="34" charset="0"/>
              <a:buNone/>
            </a:pPr>
            <a:endParaRPr lang="ru-RU" altLang="ru-RU" sz="2400" smtClean="0"/>
          </a:p>
          <a:p>
            <a:pPr marL="0" indent="0">
              <a:buFont typeface="Arial" pitchFamily="34" charset="0"/>
              <a:buNone/>
            </a:pPr>
            <a:r>
              <a:rPr lang="ru-RU" altLang="ru-RU" sz="2400" smtClean="0"/>
              <a:t>На первом этапе внедрения ВФСК (ГТО) к сдаче нормативов допускаются обучающиеся </a:t>
            </a:r>
            <a:r>
              <a:rPr lang="ru-RU" altLang="ru-RU" sz="2400" b="1" smtClean="0"/>
              <a:t>основной группы здоровья</a:t>
            </a:r>
            <a:r>
              <a:rPr lang="ru-RU" altLang="ru-RU" sz="2400" smtClean="0"/>
              <a:t> по физической культуре.</a:t>
            </a:r>
            <a:r>
              <a:rPr lang="ru-RU" altLang="ru-RU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030413" y="-30163"/>
            <a:ext cx="6634162" cy="1331913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r>
              <a:rPr lang="ru-RU" altLang="ru-RU" sz="2400" smtClean="0"/>
              <a:t>Организация безопасных условий и техника безопасности при организации мероприятий ВФСК ГТО </a:t>
            </a:r>
          </a:p>
        </p:txBody>
      </p:sp>
      <p:pic>
        <p:nvPicPr>
          <p:cNvPr id="8" name="Picture 2" descr="http://school45sport.ucoz.ru/nizkij_start-foto.jp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 r="15785"/>
          <a:stretch>
            <a:fillRect/>
          </a:stretch>
        </p:blipFill>
        <p:spPr bwMode="auto">
          <a:xfrm>
            <a:off x="1" y="1643050"/>
            <a:ext cx="1928793" cy="17145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7" descr="http://img.happy-giraffe.ru/thumbs/650x650/12678/8e7c8f6af65302105d951694d278b304.jpg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/>
          <a:srcRect l="10274" t="18750" r="16340" b="624"/>
          <a:stretch>
            <a:fillRect/>
          </a:stretch>
        </p:blipFill>
        <p:spPr bwMode="auto">
          <a:xfrm>
            <a:off x="0" y="5214950"/>
            <a:ext cx="1910523" cy="17859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6389" name="Объект 1"/>
          <p:cNvSpPr>
            <a:spLocks noGrp="1"/>
          </p:cNvSpPr>
          <p:nvPr>
            <p:ph idx="4294967295"/>
          </p:nvPr>
        </p:nvSpPr>
        <p:spPr>
          <a:xfrm>
            <a:off x="1979613" y="1628775"/>
            <a:ext cx="6934200" cy="5040313"/>
          </a:xfrm>
        </p:spPr>
        <p:txBody>
          <a:bodyPr/>
          <a:lstStyle/>
          <a:p>
            <a:pPr marL="0" indent="0">
              <a:buFont typeface="Arial" pitchFamily="34" charset="0"/>
              <a:buNone/>
            </a:pPr>
            <a:endParaRPr lang="ru-RU" altLang="ru-RU" sz="2800" smtClean="0"/>
          </a:p>
          <a:p>
            <a:pPr marL="0" indent="0">
              <a:buFont typeface="Arial" pitchFamily="34" charset="0"/>
              <a:buNone/>
            </a:pPr>
            <a:endParaRPr lang="ru-RU" altLang="ru-RU" sz="2800" smtClean="0"/>
          </a:p>
          <a:p>
            <a:pPr marL="0" indent="0" algn="ctr">
              <a:buFont typeface="Arial" pitchFamily="34" charset="0"/>
              <a:buNone/>
            </a:pPr>
            <a:r>
              <a:rPr lang="ru-RU" altLang="ru-RU" sz="2800" smtClean="0"/>
              <a:t>Осуществляется в соответствии с требованиями, предъявляемыми к организации образовательного процесса по физической культуре и спорту.</a:t>
            </a:r>
          </a:p>
          <a:p>
            <a:pPr marL="0" indent="0" algn="ctr">
              <a:buFont typeface="Arial" pitchFamily="34" charset="0"/>
              <a:buNone/>
            </a:pPr>
            <a:endParaRPr lang="ru-RU" altLang="ru-RU" sz="28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Содержимое 5"/>
          <p:cNvSpPr>
            <a:spLocks noGrp="1"/>
          </p:cNvSpPr>
          <p:nvPr>
            <p:ph idx="1"/>
          </p:nvPr>
        </p:nvSpPr>
        <p:spPr>
          <a:xfrm>
            <a:off x="2214563" y="1357313"/>
            <a:ext cx="6572250" cy="5072062"/>
          </a:xfrm>
        </p:spPr>
        <p:txBody>
          <a:bodyPr/>
          <a:lstStyle/>
          <a:p>
            <a:pPr eaLnBrk="1" hangingPunct="1">
              <a:buFont typeface="Wingdings" pitchFamily="2" charset="2"/>
              <a:buChar char="ü"/>
            </a:pPr>
            <a:r>
              <a:rPr lang="ru-RU" altLang="ru-RU" sz="2400" smtClean="0">
                <a:cs typeface="Times New Roman" pitchFamily="18" charset="0"/>
              </a:rPr>
              <a:t>Минспорт России</a:t>
            </a:r>
          </a:p>
          <a:p>
            <a:pPr eaLnBrk="1" hangingPunct="1">
              <a:buFont typeface="Wingdings" pitchFamily="2" charset="2"/>
              <a:buChar char="ü"/>
            </a:pPr>
            <a:r>
              <a:rPr lang="ru-RU" altLang="ru-RU" sz="2400" smtClean="0">
                <a:cs typeface="Times New Roman" pitchFamily="18" charset="0"/>
              </a:rPr>
              <a:t>Минобрнауки России</a:t>
            </a:r>
          </a:p>
          <a:p>
            <a:pPr eaLnBrk="1" hangingPunct="1">
              <a:buFont typeface="Wingdings" pitchFamily="2" charset="2"/>
              <a:buChar char="ü"/>
            </a:pPr>
            <a:r>
              <a:rPr lang="ru-RU" altLang="ru-RU" sz="2400" smtClean="0">
                <a:cs typeface="Times New Roman" pitchFamily="18" charset="0"/>
              </a:rPr>
              <a:t>Минобороны России</a:t>
            </a:r>
          </a:p>
          <a:p>
            <a:pPr eaLnBrk="1" hangingPunct="1">
              <a:buFont typeface="Wingdings" pitchFamily="2" charset="2"/>
              <a:buChar char="ü"/>
            </a:pPr>
            <a:r>
              <a:rPr lang="ru-RU" altLang="ru-RU" sz="2400" smtClean="0">
                <a:cs typeface="Times New Roman" pitchFamily="18" charset="0"/>
              </a:rPr>
              <a:t>МВД России</a:t>
            </a:r>
          </a:p>
          <a:p>
            <a:pPr eaLnBrk="1" hangingPunct="1">
              <a:buFont typeface="Wingdings" pitchFamily="2" charset="2"/>
              <a:buChar char="ü"/>
            </a:pPr>
            <a:r>
              <a:rPr lang="ru-RU" altLang="ru-RU" sz="2400" smtClean="0">
                <a:cs typeface="Times New Roman" pitchFamily="18" charset="0"/>
              </a:rPr>
              <a:t>МЧС России</a:t>
            </a:r>
          </a:p>
          <a:p>
            <a:pPr eaLnBrk="1" hangingPunct="1">
              <a:buFont typeface="Wingdings" pitchFamily="2" charset="2"/>
              <a:buChar char="ü"/>
            </a:pPr>
            <a:r>
              <a:rPr lang="ru-RU" altLang="ru-RU" sz="2400" smtClean="0">
                <a:cs typeface="Times New Roman" pitchFamily="18" charset="0"/>
              </a:rPr>
              <a:t>Минздрав России</a:t>
            </a:r>
          </a:p>
          <a:p>
            <a:pPr eaLnBrk="1" hangingPunct="1">
              <a:buFont typeface="Wingdings" pitchFamily="2" charset="2"/>
              <a:buChar char="ü"/>
            </a:pPr>
            <a:r>
              <a:rPr lang="ru-RU" altLang="ru-RU" sz="2400" smtClean="0">
                <a:cs typeface="Times New Roman" pitchFamily="18" charset="0"/>
              </a:rPr>
              <a:t>Минкультуры России</a:t>
            </a:r>
          </a:p>
          <a:p>
            <a:pPr eaLnBrk="1" hangingPunct="1">
              <a:buFont typeface="Wingdings" pitchFamily="2" charset="2"/>
              <a:buChar char="ü"/>
            </a:pPr>
            <a:r>
              <a:rPr lang="ru-RU" altLang="ru-RU" sz="2400" smtClean="0">
                <a:cs typeface="Times New Roman" pitchFamily="18" charset="0"/>
              </a:rPr>
              <a:t>Минкомсвязь России </a:t>
            </a:r>
          </a:p>
          <a:p>
            <a:pPr eaLnBrk="1" hangingPunct="1">
              <a:buFont typeface="Wingdings" pitchFamily="2" charset="2"/>
              <a:buChar char="ü"/>
            </a:pPr>
            <a:r>
              <a:rPr lang="ru-RU" altLang="ru-RU" sz="2400" smtClean="0">
                <a:cs typeface="Times New Roman" pitchFamily="18" charset="0"/>
              </a:rPr>
              <a:t>ОГО ВФСО «Динамо», ДОСААФ, ОКР и др. </a:t>
            </a:r>
          </a:p>
          <a:p>
            <a:pPr eaLnBrk="1" hangingPunct="1">
              <a:buFont typeface="Wingdings" pitchFamily="2" charset="2"/>
              <a:buChar char="ü"/>
            </a:pPr>
            <a:r>
              <a:rPr lang="ru-RU" altLang="ru-RU" sz="2400" smtClean="0">
                <a:cs typeface="Times New Roman" pitchFamily="18" charset="0"/>
              </a:rPr>
              <a:t>Субъекты РФ</a:t>
            </a:r>
          </a:p>
          <a:p>
            <a:pPr eaLnBrk="1" hangingPunct="1">
              <a:buFont typeface="Wingdings" pitchFamily="2" charset="2"/>
              <a:buChar char="ü"/>
            </a:pPr>
            <a:r>
              <a:rPr lang="ru-RU" altLang="ru-RU" sz="2400" smtClean="0">
                <a:cs typeface="Times New Roman" pitchFamily="18" charset="0"/>
              </a:rPr>
              <a:t>Муниципальные образования</a:t>
            </a:r>
          </a:p>
          <a:p>
            <a:pPr eaLnBrk="1" hangingPunct="1">
              <a:buFont typeface="Arial" pitchFamily="34" charset="0"/>
              <a:buNone/>
            </a:pPr>
            <a:endParaRPr lang="ru-RU" altLang="ru-RU" smtClean="0"/>
          </a:p>
        </p:txBody>
      </p:sp>
      <p:sp>
        <p:nvSpPr>
          <p:cNvPr id="5" name="TextBox 4"/>
          <p:cNvSpPr txBox="1"/>
          <p:nvPr/>
        </p:nvSpPr>
        <p:spPr>
          <a:xfrm>
            <a:off x="2786063" y="357188"/>
            <a:ext cx="5786437" cy="511175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ru-RU" sz="2400" b="1" dirty="0"/>
              <a:t>Участники процесса разработки</a:t>
            </a:r>
          </a:p>
        </p:txBody>
      </p:sp>
      <p:pic>
        <p:nvPicPr>
          <p:cNvPr id="8" name="Picture 2" descr="http://school45sport.ucoz.ru/nizkij_start-foto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 r="15785"/>
          <a:stretch>
            <a:fillRect/>
          </a:stretch>
        </p:blipFill>
        <p:spPr bwMode="auto">
          <a:xfrm>
            <a:off x="1" y="1643050"/>
            <a:ext cx="1928793" cy="17145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7" descr="http://img.happy-giraffe.ru/thumbs/650x650/12678/8e7c8f6af65302105d951694d278b304.jp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 l="10274" t="18750" r="16340" b="624"/>
          <a:stretch>
            <a:fillRect/>
          </a:stretch>
        </p:blipFill>
        <p:spPr bwMode="auto">
          <a:xfrm>
            <a:off x="0" y="5214950"/>
            <a:ext cx="1910523" cy="17859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763713" y="0"/>
            <a:ext cx="6870700" cy="522288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r>
              <a:rPr lang="ru-RU" altLang="ru-RU" sz="2400" smtClean="0"/>
              <a:t>Основные требования по ОТ и ТБ</a:t>
            </a:r>
          </a:p>
        </p:txBody>
      </p:sp>
      <p:pic>
        <p:nvPicPr>
          <p:cNvPr id="8" name="Picture 2" descr="http://school45sport.ucoz.ru/nizkij_start-foto.jp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 r="15785"/>
          <a:stretch>
            <a:fillRect/>
          </a:stretch>
        </p:blipFill>
        <p:spPr bwMode="auto">
          <a:xfrm>
            <a:off x="1" y="1643050"/>
            <a:ext cx="1928793" cy="17145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7" descr="http://img.happy-giraffe.ru/thumbs/650x650/12678/8e7c8f6af65302105d951694d278b304.jpg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/>
          <a:srcRect l="10274" t="18750" r="16340" b="624"/>
          <a:stretch>
            <a:fillRect/>
          </a:stretch>
        </p:blipFill>
        <p:spPr bwMode="auto">
          <a:xfrm>
            <a:off x="0" y="5214950"/>
            <a:ext cx="1910523" cy="17859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7413" name="Объект 1"/>
          <p:cNvSpPr>
            <a:spLocks noGrp="1"/>
          </p:cNvSpPr>
          <p:nvPr>
            <p:ph idx="4294967295"/>
          </p:nvPr>
        </p:nvSpPr>
        <p:spPr>
          <a:xfrm>
            <a:off x="1979613" y="765175"/>
            <a:ext cx="6934200" cy="5832475"/>
          </a:xfrm>
        </p:spPr>
        <p:txBody>
          <a:bodyPr/>
          <a:lstStyle/>
          <a:p>
            <a:pPr marL="0" indent="0">
              <a:buFont typeface="Arial" pitchFamily="34" charset="0"/>
              <a:buNone/>
            </a:pPr>
            <a:r>
              <a:rPr lang="ru-RU" altLang="ru-RU" sz="2400" smtClean="0"/>
              <a:t>Наличие документации:</a:t>
            </a:r>
          </a:p>
          <a:p>
            <a:pPr marL="0" indent="0">
              <a:buFontTx/>
              <a:buChar char="-"/>
            </a:pPr>
            <a:r>
              <a:rPr lang="ru-RU" altLang="ru-RU" sz="2400" smtClean="0"/>
              <a:t>акты испытаний спортивного оборудования;</a:t>
            </a:r>
          </a:p>
          <a:p>
            <a:pPr marL="0" indent="0">
              <a:buFontTx/>
              <a:buChar char="-"/>
            </a:pPr>
            <a:r>
              <a:rPr lang="ru-RU" altLang="ru-RU" sz="2400" smtClean="0"/>
              <a:t> акты-разрешения на эксплуатацию спортивных объектов школы (спортзалы, спортплощадки и др.);</a:t>
            </a:r>
          </a:p>
          <a:p>
            <a:pPr marL="0" indent="0">
              <a:buFontTx/>
              <a:buChar char="-"/>
            </a:pPr>
            <a:r>
              <a:rPr lang="ru-RU" altLang="ru-RU" sz="2400" smtClean="0"/>
              <a:t> паспорта спортивных объектов школы;</a:t>
            </a:r>
          </a:p>
          <a:p>
            <a:pPr marL="0" indent="0">
              <a:buFontTx/>
              <a:buChar char="-"/>
            </a:pPr>
            <a:r>
              <a:rPr lang="ru-RU" altLang="ru-RU" sz="2400" smtClean="0"/>
              <a:t> инструкции для обучающихся по видам деятельности и разделам программы;</a:t>
            </a:r>
          </a:p>
          <a:p>
            <a:pPr marL="0" indent="0">
              <a:buFontTx/>
              <a:buChar char="-"/>
            </a:pPr>
            <a:r>
              <a:rPr lang="ru-RU" altLang="ru-RU" sz="2400" smtClean="0"/>
              <a:t> журналы регистрации прохождения инструктажей обучающимися.</a:t>
            </a:r>
          </a:p>
          <a:p>
            <a:pPr marL="0" indent="0">
              <a:buFontTx/>
              <a:buNone/>
            </a:pPr>
            <a:r>
              <a:rPr lang="ru-RU" altLang="ru-RU" sz="2400" b="1" smtClean="0"/>
              <a:t>Отметим, что должна быть разработана инструкция по проведению мероприятий по ГТО (на основе инструкции по организации спортивно-массовых мероприятий).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754188" y="-9525"/>
            <a:ext cx="6889750" cy="725488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800100" indent="-3429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257300" indent="-3429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714500" indent="-3429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171700" indent="-3429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6289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30861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5433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40005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r>
              <a:rPr lang="ru-RU" altLang="ru-RU" b="1" smtClean="0"/>
              <a:t>Документация образовательной организации </a:t>
            </a:r>
          </a:p>
          <a:p>
            <a:pPr algn="ctr" eaLnBrk="1" hangingPunct="1">
              <a:defRPr/>
            </a:pPr>
            <a:r>
              <a:rPr lang="ru-RU" altLang="ru-RU" b="1" smtClean="0"/>
              <a:t>по ВФСК ГТО</a:t>
            </a:r>
          </a:p>
        </p:txBody>
      </p:sp>
      <p:pic>
        <p:nvPicPr>
          <p:cNvPr id="8" name="Picture 2" descr="http://school45sport.ucoz.ru/nizkij_start-foto.jp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 r="15785"/>
          <a:stretch>
            <a:fillRect/>
          </a:stretch>
        </p:blipFill>
        <p:spPr bwMode="auto">
          <a:xfrm>
            <a:off x="1" y="1643050"/>
            <a:ext cx="1928793" cy="17145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7" descr="http://img.happy-giraffe.ru/thumbs/650x650/12678/8e7c8f6af65302105d951694d278b304.jpg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/>
          <a:srcRect l="10274" t="18750" r="16340" b="624"/>
          <a:stretch>
            <a:fillRect/>
          </a:stretch>
        </p:blipFill>
        <p:spPr bwMode="auto">
          <a:xfrm>
            <a:off x="0" y="5214950"/>
            <a:ext cx="1910523" cy="17859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8437" name="Объект 1"/>
          <p:cNvSpPr>
            <a:spLocks noGrp="1"/>
          </p:cNvSpPr>
          <p:nvPr>
            <p:ph idx="4294967295"/>
          </p:nvPr>
        </p:nvSpPr>
        <p:spPr>
          <a:xfrm>
            <a:off x="1979613" y="981075"/>
            <a:ext cx="6934200" cy="5616575"/>
          </a:xfrm>
        </p:spPr>
        <p:txBody>
          <a:bodyPr/>
          <a:lstStyle/>
          <a:p>
            <a:pPr marL="609600" indent="-609600"/>
            <a:r>
              <a:rPr lang="ru-RU" altLang="ru-RU" sz="2400" smtClean="0"/>
              <a:t>Состав школьной комиссии по внедрению  Всероссийского физкультурно-спортивного комплекса «Готов к труду и обороне» (ГТО)  и план ее работы на учебный год (утвержденные приказом директора).</a:t>
            </a:r>
          </a:p>
          <a:p>
            <a:pPr marL="609600" indent="-609600"/>
            <a:r>
              <a:rPr lang="ru-RU" altLang="ru-RU" sz="2400" smtClean="0"/>
              <a:t>План работы по физическому  воспитанию обучающихся на учебный год, включающий работу по комплексу ВФСК (ГТО) (утвержденный приказом директора).</a:t>
            </a:r>
          </a:p>
          <a:p>
            <a:pPr marL="609600" indent="-609600"/>
            <a:r>
              <a:rPr lang="ru-RU" altLang="ru-RU" sz="2400" smtClean="0"/>
              <a:t>Общее количество учащихся </a:t>
            </a:r>
            <a:r>
              <a:rPr lang="en-US" altLang="ru-RU" sz="2400" smtClean="0"/>
              <a:t>I</a:t>
            </a:r>
            <a:r>
              <a:rPr lang="ru-RU" altLang="ru-RU" sz="2400" smtClean="0"/>
              <a:t> – </a:t>
            </a:r>
            <a:r>
              <a:rPr lang="en-US" altLang="ru-RU" sz="2400" smtClean="0"/>
              <a:t>XI</a:t>
            </a:r>
            <a:r>
              <a:rPr lang="ru-RU" altLang="ru-RU" sz="2400" smtClean="0"/>
              <a:t> классов  по состоянию на 1 сентября со списками обучающихся.</a:t>
            </a:r>
          </a:p>
          <a:p>
            <a:pPr marL="609600" indent="-609600"/>
            <a:r>
              <a:rPr lang="ru-RU" altLang="ru-RU" sz="2400" smtClean="0"/>
              <a:t> Количество допущенных к сдаче норм комплекса ГТО по классам (на основании допуска врача, утвержденного директором).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051050" y="0"/>
            <a:ext cx="6583363" cy="522288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hangingPunct="1">
              <a:defRPr/>
            </a:pPr>
            <a:r>
              <a:rPr lang="ru-RU" altLang="ru-RU" sz="2400" smtClean="0"/>
              <a:t>Рабочая документация:</a:t>
            </a:r>
          </a:p>
        </p:txBody>
      </p:sp>
      <p:pic>
        <p:nvPicPr>
          <p:cNvPr id="8" name="Picture 2" descr="http://school45sport.ucoz.ru/nizkij_start-foto.jp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 r="15785"/>
          <a:stretch>
            <a:fillRect/>
          </a:stretch>
        </p:blipFill>
        <p:spPr bwMode="auto">
          <a:xfrm>
            <a:off x="1" y="1643050"/>
            <a:ext cx="1928793" cy="17145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7" descr="http://img.happy-giraffe.ru/thumbs/650x650/12678/8e7c8f6af65302105d951694d278b304.jpg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/>
          <a:srcRect l="10274" t="18750" r="16340" b="624"/>
          <a:stretch>
            <a:fillRect/>
          </a:stretch>
        </p:blipFill>
        <p:spPr bwMode="auto">
          <a:xfrm>
            <a:off x="0" y="5214950"/>
            <a:ext cx="1910523" cy="17859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9461" name="Объект 1"/>
          <p:cNvSpPr>
            <a:spLocks noGrp="1"/>
          </p:cNvSpPr>
          <p:nvPr>
            <p:ph idx="4294967295"/>
          </p:nvPr>
        </p:nvSpPr>
        <p:spPr>
          <a:xfrm>
            <a:off x="1979613" y="765175"/>
            <a:ext cx="6934200" cy="5832475"/>
          </a:xfrm>
        </p:spPr>
        <p:txBody>
          <a:bodyPr/>
          <a:lstStyle/>
          <a:p>
            <a:pPr marL="0" indent="0">
              <a:buFontTx/>
              <a:buChar char="-"/>
            </a:pPr>
            <a:r>
              <a:rPr lang="ru-RU" altLang="ru-RU" sz="2400" smtClean="0"/>
              <a:t>по фиксированию результатов сдачи нормативов  (протоколы с результатами обучающихся (копии протоколов муниципальной рабочей группы), </a:t>
            </a:r>
          </a:p>
          <a:p>
            <a:pPr marL="0" indent="0">
              <a:buFontTx/>
              <a:buChar char="-"/>
            </a:pPr>
            <a:endParaRPr lang="ru-RU" altLang="ru-RU" sz="2400" smtClean="0"/>
          </a:p>
          <a:p>
            <a:pPr marL="0" indent="0">
              <a:buFontTx/>
              <a:buChar char="-"/>
            </a:pPr>
            <a:r>
              <a:rPr lang="ru-RU" altLang="ru-RU" sz="2400" smtClean="0"/>
              <a:t> журналы регистрации результатов ВФСК (ГТО), </a:t>
            </a:r>
          </a:p>
          <a:p>
            <a:pPr marL="0" indent="0">
              <a:buFontTx/>
              <a:buChar char="-"/>
            </a:pPr>
            <a:endParaRPr lang="ru-RU" altLang="ru-RU" sz="2400" smtClean="0"/>
          </a:p>
          <a:p>
            <a:pPr marL="0" indent="0">
              <a:buFontTx/>
              <a:buChar char="-"/>
            </a:pPr>
            <a:r>
              <a:rPr lang="ru-RU" altLang="ru-RU" sz="2400" smtClean="0"/>
              <a:t> решения школьной комиссии по итогам работы, иные организационные документы или подтверждающие сведения).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979613" y="0"/>
            <a:ext cx="6673850" cy="725488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r>
              <a:rPr lang="ru-RU" altLang="ru-RU" b="1" smtClean="0"/>
              <a:t>Агитационно-пропагандистская работа и взаимодействие с средствами массовой информации.</a:t>
            </a:r>
            <a:r>
              <a:rPr lang="ru-RU" altLang="ru-RU" smtClean="0"/>
              <a:t> </a:t>
            </a:r>
          </a:p>
        </p:txBody>
      </p:sp>
      <p:pic>
        <p:nvPicPr>
          <p:cNvPr id="8" name="Picture 2" descr="http://school45sport.ucoz.ru/nizkij_start-foto.jp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 r="15785"/>
          <a:stretch>
            <a:fillRect/>
          </a:stretch>
        </p:blipFill>
        <p:spPr bwMode="auto">
          <a:xfrm>
            <a:off x="1" y="1643050"/>
            <a:ext cx="1928793" cy="17145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7" descr="http://img.happy-giraffe.ru/thumbs/650x650/12678/8e7c8f6af65302105d951694d278b304.jpg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/>
          <a:srcRect l="10274" t="18750" r="16340" b="624"/>
          <a:stretch>
            <a:fillRect/>
          </a:stretch>
        </p:blipFill>
        <p:spPr bwMode="auto">
          <a:xfrm>
            <a:off x="0" y="5214950"/>
            <a:ext cx="1910523" cy="17859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0485" name="Объект 1"/>
          <p:cNvSpPr>
            <a:spLocks noGrp="1"/>
          </p:cNvSpPr>
          <p:nvPr>
            <p:ph idx="4294967295"/>
          </p:nvPr>
        </p:nvSpPr>
        <p:spPr>
          <a:xfrm>
            <a:off x="1979613" y="765175"/>
            <a:ext cx="6934200" cy="5832475"/>
          </a:xfrm>
        </p:spPr>
        <p:txBody>
          <a:bodyPr/>
          <a:lstStyle/>
          <a:p>
            <a:pPr marL="0" indent="0">
              <a:buFont typeface="Arial" pitchFamily="34" charset="0"/>
              <a:buNone/>
            </a:pPr>
            <a:endParaRPr lang="ru-RU" altLang="ru-RU" sz="2400" b="1" smtClean="0"/>
          </a:p>
          <a:p>
            <a:pPr marL="0" indent="0">
              <a:buFontTx/>
              <a:buChar char="-"/>
            </a:pPr>
            <a:r>
              <a:rPr lang="ru-RU" altLang="ru-RU" sz="2400" b="1" smtClean="0"/>
              <a:t>создание информационных стендов по ВФСК (ГТО),</a:t>
            </a:r>
          </a:p>
          <a:p>
            <a:pPr marL="0" indent="0">
              <a:buFontTx/>
              <a:buChar char="-"/>
            </a:pPr>
            <a:endParaRPr lang="ru-RU" altLang="ru-RU" sz="2400" b="1" smtClean="0"/>
          </a:p>
          <a:p>
            <a:pPr marL="0" indent="0">
              <a:buFontTx/>
              <a:buChar char="-"/>
            </a:pPr>
            <a:r>
              <a:rPr lang="ru-RU" altLang="ru-RU" sz="2400" b="1" smtClean="0"/>
              <a:t>специальных разделов информационных сайтов образовательных организаций,  содержащих информацию о ВФСК ГТО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763713" y="0"/>
            <a:ext cx="6870700" cy="522288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r>
              <a:rPr lang="ru-RU" altLang="ru-RU" sz="2400" smtClean="0"/>
              <a:t>Перечень размещаемых материалов</a:t>
            </a:r>
          </a:p>
        </p:txBody>
      </p:sp>
      <p:pic>
        <p:nvPicPr>
          <p:cNvPr id="8" name="Picture 2" descr="http://school45sport.ucoz.ru/nizkij_start-foto.jp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 r="15785"/>
          <a:stretch>
            <a:fillRect/>
          </a:stretch>
        </p:blipFill>
        <p:spPr bwMode="auto">
          <a:xfrm>
            <a:off x="1" y="1643050"/>
            <a:ext cx="1928793" cy="17145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7" descr="http://img.happy-giraffe.ru/thumbs/650x650/12678/8e7c8f6af65302105d951694d278b304.jpg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/>
          <a:srcRect l="10274" t="18750" r="16340" b="624"/>
          <a:stretch>
            <a:fillRect/>
          </a:stretch>
        </p:blipFill>
        <p:spPr bwMode="auto">
          <a:xfrm>
            <a:off x="0" y="5214950"/>
            <a:ext cx="1910523" cy="17859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1509" name="Объект 1"/>
          <p:cNvSpPr>
            <a:spLocks noGrp="1"/>
          </p:cNvSpPr>
          <p:nvPr>
            <p:ph idx="4294967295"/>
          </p:nvPr>
        </p:nvSpPr>
        <p:spPr>
          <a:xfrm>
            <a:off x="1979613" y="765175"/>
            <a:ext cx="6934200" cy="5832475"/>
          </a:xfrm>
        </p:spPr>
        <p:txBody>
          <a:bodyPr/>
          <a:lstStyle/>
          <a:p>
            <a:pPr marL="0" indent="0"/>
            <a:r>
              <a:rPr lang="ru-RU" altLang="ru-RU" sz="2000" b="1" dirty="0" smtClean="0"/>
              <a:t>Нормативные документы </a:t>
            </a:r>
          </a:p>
          <a:p>
            <a:pPr marL="0" indent="0">
              <a:buFont typeface="Arial" pitchFamily="34" charset="0"/>
              <a:buNone/>
            </a:pPr>
            <a:r>
              <a:rPr lang="ru-RU" altLang="ru-RU" sz="2000" b="1" dirty="0" smtClean="0"/>
              <a:t>(указ Президента РФ, постановление правительств РФ, РТ, муниципального образования, приказы управления образования, образовательной организации);</a:t>
            </a:r>
          </a:p>
          <a:p>
            <a:pPr marL="0" indent="0"/>
            <a:r>
              <a:rPr lang="ru-RU" altLang="ru-RU" sz="2000" b="1" dirty="0" smtClean="0"/>
              <a:t>Положение о Всероссийском физкультурно-спортивном комплексе «Готов к труду и обороне» (содержание ступеней комплекса по классам, необходимые требования и условия прохождения ВФСК (ГТО); </a:t>
            </a:r>
          </a:p>
          <a:p>
            <a:pPr marL="0" indent="0"/>
            <a:r>
              <a:rPr lang="ru-RU" altLang="ru-RU" sz="2000" b="1" dirty="0" smtClean="0"/>
              <a:t>материалы, отражающие ход сдачи нормативов  и требований комплекса в классах и в целом по школе;</a:t>
            </a:r>
          </a:p>
          <a:p>
            <a:pPr marL="0" indent="0"/>
            <a:r>
              <a:rPr lang="ru-RU" altLang="ru-RU" sz="2000" b="1" dirty="0" smtClean="0"/>
              <a:t>расписание работы спортивных секций, рекорды школы, разрядные нормы по видам спорта, таблицы  оценки результатов  соревнований, фотоматериалы (например по туризму - маршруты и фотографии и т.п.).</a:t>
            </a:r>
            <a:r>
              <a:rPr lang="ru-RU" altLang="ru-RU" sz="2000" dirty="0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hlinkClick r:id="rId2" action="ppaction://hlinkfile"/>
          </p:cNvPr>
          <p:cNvSpPr txBox="1"/>
          <p:nvPr/>
        </p:nvSpPr>
        <p:spPr>
          <a:xfrm>
            <a:off x="2051720" y="980728"/>
            <a:ext cx="5400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Нормы ГТО для </a:t>
            </a:r>
            <a:r>
              <a:rPr lang="ru-RU" dirty="0" smtClean="0">
                <a:hlinkClick r:id="rId2" action="ppaction://hlinkfile"/>
              </a:rPr>
              <a:t>школьников</a:t>
            </a:r>
            <a:r>
              <a:rPr lang="ru-RU" dirty="0" smtClean="0"/>
              <a:t> 2014-2015 гг</a:t>
            </a:r>
            <a:r>
              <a:rPr lang="ru-RU" dirty="0" smtClean="0">
                <a:hlinkClick r:id="rId2" action="ppaction://hlinkfile"/>
              </a:rPr>
              <a:t>.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2339752" y="1556792"/>
            <a:ext cx="201622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ru-RU" dirty="0" smtClean="0"/>
              <a:t>1 ступень</a:t>
            </a:r>
          </a:p>
          <a:p>
            <a:pPr marL="342900" indent="-342900">
              <a:buAutoNum type="arabicPeriod"/>
            </a:pPr>
            <a:r>
              <a:rPr lang="ru-RU" dirty="0" smtClean="0"/>
              <a:t>2 ступень</a:t>
            </a:r>
          </a:p>
          <a:p>
            <a:pPr marL="342900" indent="-342900">
              <a:buAutoNum type="arabicPeriod"/>
            </a:pPr>
            <a:r>
              <a:rPr lang="ru-RU" dirty="0" smtClean="0"/>
              <a:t>3 ступень</a:t>
            </a:r>
          </a:p>
          <a:p>
            <a:pPr marL="342900" indent="-342900">
              <a:buAutoNum type="arabicPeriod"/>
            </a:pPr>
            <a:r>
              <a:rPr lang="ru-RU" dirty="0" smtClean="0"/>
              <a:t>4 ступень</a:t>
            </a:r>
          </a:p>
          <a:p>
            <a:pPr marL="342900" indent="-342900">
              <a:buAutoNum type="arabicPeriod"/>
            </a:pPr>
            <a:r>
              <a:rPr lang="ru-RU" dirty="0" smtClean="0"/>
              <a:t>5 ступень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Заголовок 1"/>
          <p:cNvSpPr>
            <a:spLocks noGrp="1"/>
          </p:cNvSpPr>
          <p:nvPr>
            <p:ph type="ctrTitle"/>
          </p:nvPr>
        </p:nvSpPr>
        <p:spPr>
          <a:xfrm>
            <a:off x="1071563" y="5143500"/>
            <a:ext cx="8072437" cy="863600"/>
          </a:xfrm>
        </p:spPr>
        <p:txBody>
          <a:bodyPr/>
          <a:lstStyle/>
          <a:p>
            <a:pPr eaLnBrk="1" hangingPunct="1"/>
            <a:r>
              <a:rPr lang="ru-RU" altLang="ru-RU" sz="3200" smtClean="0"/>
              <a:t>Благодарю за внимание!</a:t>
            </a:r>
          </a:p>
        </p:txBody>
      </p:sp>
      <p:pic>
        <p:nvPicPr>
          <p:cNvPr id="4" name="Picture 14" descr="http://podruzhki.ru/data/group/photo/f_4f0adb35e316d_image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 l="6556" t="10317" r="5472" b="6976"/>
          <a:stretch>
            <a:fillRect/>
          </a:stretch>
        </p:blipFill>
        <p:spPr bwMode="auto">
          <a:xfrm>
            <a:off x="142875" y="285750"/>
            <a:ext cx="2740025" cy="19288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2532" name="Picture 3" descr="C:\Users\kolesnikova\Desktop\Лыжня России.JPG"/>
          <p:cNvPicPr>
            <a:picLocks noChangeAspect="1" noChangeArrowheads="1"/>
          </p:cNvPicPr>
          <p:nvPr/>
        </p:nvPicPr>
        <p:blipFill>
          <a:blip r:embed="rId4" cstate="print"/>
          <a:srcRect l="15294" t="11717" r="25769" b="28024"/>
          <a:stretch>
            <a:fillRect/>
          </a:stretch>
        </p:blipFill>
        <p:spPr bwMode="auto">
          <a:xfrm>
            <a:off x="142875" y="2786063"/>
            <a:ext cx="2714625" cy="1951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3" name="Picture 2"/>
          <p:cNvPicPr>
            <a:picLocks noChangeAspect="1" noChangeArrowheads="1"/>
          </p:cNvPicPr>
          <p:nvPr/>
        </p:nvPicPr>
        <p:blipFill>
          <a:blip r:embed="rId5" cstate="print"/>
          <a:srcRect t="8141" b="22043"/>
          <a:stretch>
            <a:fillRect/>
          </a:stretch>
        </p:blipFill>
        <p:spPr bwMode="auto">
          <a:xfrm>
            <a:off x="6286500" y="2786063"/>
            <a:ext cx="2643188" cy="200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4" name="Picture 9" descr="C:\Users\kolesnikova\Desktop\Yana Gamper v otriv.jpg"/>
          <p:cNvPicPr>
            <a:picLocks noChangeAspect="1" noChangeArrowheads="1"/>
          </p:cNvPicPr>
          <p:nvPr/>
        </p:nvPicPr>
        <p:blipFill>
          <a:blip r:embed="rId6" cstate="print"/>
          <a:srcRect l="45676" t="22916" r="7234" b="30820"/>
          <a:stretch>
            <a:fillRect/>
          </a:stretch>
        </p:blipFill>
        <p:spPr bwMode="auto">
          <a:xfrm>
            <a:off x="6286500" y="214313"/>
            <a:ext cx="2714625" cy="200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 l="17578" t="16875" r="66602" b="11377"/>
          <a:stretch>
            <a:fillRect/>
          </a:stretch>
        </p:blipFill>
        <p:spPr bwMode="auto">
          <a:xfrm>
            <a:off x="0" y="0"/>
            <a:ext cx="189071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3" name="Picture 7" descr="http://img.happy-giraffe.ru/thumbs/650x650/12678/8e7c8f6af65302105d951694d278b304.jp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 l="10274" t="18750" r="16340" b="624"/>
          <a:stretch>
            <a:fillRect/>
          </a:stretch>
        </p:blipFill>
        <p:spPr bwMode="auto">
          <a:xfrm>
            <a:off x="0" y="5214950"/>
            <a:ext cx="1910523" cy="16430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218" name="Picture 2" descr="http://school45sport.ucoz.ru/nizkij_start-foto.jpg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/>
          <a:srcRect r="15785"/>
          <a:stretch>
            <a:fillRect/>
          </a:stretch>
        </p:blipFill>
        <p:spPr bwMode="auto">
          <a:xfrm>
            <a:off x="1" y="1643050"/>
            <a:ext cx="1928793" cy="17145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/>
          <p:cNvSpPr txBox="1"/>
          <p:nvPr/>
        </p:nvSpPr>
        <p:spPr>
          <a:xfrm>
            <a:off x="2786063" y="357188"/>
            <a:ext cx="5786437" cy="511175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ru-RU" sz="2400" b="1" dirty="0">
                <a:solidFill>
                  <a:prstClr val="black"/>
                </a:solidFill>
              </a:rPr>
              <a:t>Этапы внедрения</a:t>
            </a:r>
          </a:p>
        </p:txBody>
      </p:sp>
      <p:sp>
        <p:nvSpPr>
          <p:cNvPr id="7174" name="Содержимое 35"/>
          <p:cNvSpPr>
            <a:spLocks noGrp="1"/>
          </p:cNvSpPr>
          <p:nvPr>
            <p:ph idx="1"/>
          </p:nvPr>
        </p:nvSpPr>
        <p:spPr>
          <a:xfrm>
            <a:off x="2143125" y="1214438"/>
            <a:ext cx="6770688" cy="5111750"/>
          </a:xfrm>
        </p:spPr>
        <p:txBody>
          <a:bodyPr/>
          <a:lstStyle/>
          <a:p>
            <a:pPr eaLnBrk="1" hangingPunct="1">
              <a:buFont typeface="Arial" pitchFamily="34" charset="0"/>
              <a:buNone/>
            </a:pPr>
            <a:r>
              <a:rPr lang="ru-RU" altLang="ru-RU" sz="2300" b="1" smtClean="0"/>
              <a:t>Первый (организационно-экспериментальный) </a:t>
            </a:r>
            <a:r>
              <a:rPr lang="ru-RU" altLang="ru-RU" sz="2300" smtClean="0"/>
              <a:t>– 09.2013 – 12.2014</a:t>
            </a:r>
          </a:p>
          <a:p>
            <a:pPr eaLnBrk="1" hangingPunct="1">
              <a:buFont typeface="Arial" pitchFamily="34" charset="0"/>
              <a:buNone/>
            </a:pPr>
            <a:r>
              <a:rPr lang="ru-RU" altLang="ru-RU" sz="2300" smtClean="0"/>
              <a:t>– проведение эксперимента в ряде субъектов Российской Федерации, доработка проекта</a:t>
            </a:r>
          </a:p>
          <a:p>
            <a:pPr eaLnBrk="1" hangingPunct="1">
              <a:buFont typeface="Arial" pitchFamily="34" charset="0"/>
              <a:buNone/>
            </a:pPr>
            <a:endParaRPr lang="ru-RU" altLang="ru-RU" sz="800" smtClean="0"/>
          </a:p>
          <a:p>
            <a:pPr eaLnBrk="1" hangingPunct="1">
              <a:buFont typeface="Arial" pitchFamily="34" charset="0"/>
              <a:buNone/>
            </a:pPr>
            <a:r>
              <a:rPr lang="ru-RU" altLang="ru-RU" sz="2300" b="1" smtClean="0"/>
              <a:t>Второй (апробационный) </a:t>
            </a:r>
            <a:r>
              <a:rPr lang="ru-RU" altLang="ru-RU" sz="2300" smtClean="0"/>
              <a:t>– 09.2014 – 08.2015</a:t>
            </a:r>
          </a:p>
          <a:p>
            <a:pPr eaLnBrk="1" hangingPunct="1">
              <a:buFont typeface="Arial" pitchFamily="34" charset="0"/>
              <a:buNone/>
            </a:pPr>
            <a:r>
              <a:rPr lang="ru-RU" altLang="ru-RU" sz="2300" smtClean="0"/>
              <a:t> – внедрение Комплекса в образовательных организациях и трудовых коллективах</a:t>
            </a:r>
          </a:p>
          <a:p>
            <a:pPr eaLnBrk="1" hangingPunct="1">
              <a:buFont typeface="Arial" pitchFamily="34" charset="0"/>
              <a:buNone/>
            </a:pPr>
            <a:endParaRPr lang="ru-RU" altLang="ru-RU" sz="800" smtClean="0"/>
          </a:p>
          <a:p>
            <a:pPr eaLnBrk="1" hangingPunct="1">
              <a:buFont typeface="Arial" pitchFamily="34" charset="0"/>
              <a:buNone/>
            </a:pPr>
            <a:r>
              <a:rPr lang="ru-RU" altLang="ru-RU" sz="2300" b="1" smtClean="0"/>
              <a:t>Третий (внедренческий) </a:t>
            </a:r>
            <a:r>
              <a:rPr lang="ru-RU" altLang="ru-RU" sz="2300" smtClean="0"/>
              <a:t>– 09.2015 – 12.2016 </a:t>
            </a:r>
          </a:p>
          <a:p>
            <a:pPr eaLnBrk="1" hangingPunct="1">
              <a:buFont typeface="Arial" pitchFamily="34" charset="0"/>
              <a:buNone/>
            </a:pPr>
            <a:r>
              <a:rPr lang="ru-RU" altLang="ru-RU" sz="2300" smtClean="0"/>
              <a:t>– внедрение Комплекса во всех образовательных организациях</a:t>
            </a:r>
          </a:p>
          <a:p>
            <a:pPr eaLnBrk="1" hangingPunct="1">
              <a:buFont typeface="Arial" pitchFamily="34" charset="0"/>
              <a:buNone/>
            </a:pPr>
            <a:endParaRPr lang="ru-RU" altLang="ru-RU" sz="400" smtClean="0"/>
          </a:p>
          <a:p>
            <a:pPr eaLnBrk="1" hangingPunct="1">
              <a:buFont typeface="Arial" pitchFamily="34" charset="0"/>
              <a:buNone/>
            </a:pPr>
            <a:r>
              <a:rPr lang="ru-RU" altLang="ru-RU" sz="2300" b="1" smtClean="0"/>
              <a:t>Четвертый (реализационный) </a:t>
            </a:r>
            <a:r>
              <a:rPr lang="ru-RU" altLang="ru-RU" sz="2300" smtClean="0"/>
              <a:t>– с 01.2017</a:t>
            </a:r>
          </a:p>
          <a:p>
            <a:pPr eaLnBrk="1" hangingPunct="1">
              <a:buFont typeface="Arial" pitchFamily="34" charset="0"/>
              <a:buNone/>
            </a:pPr>
            <a:r>
              <a:rPr lang="ru-RU" altLang="ru-RU" sz="2300" smtClean="0"/>
              <a:t>– внедрение Комплекса повсеместно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 l="17578" t="16875" r="66602" b="11377"/>
          <a:stretch>
            <a:fillRect/>
          </a:stretch>
        </p:blipFill>
        <p:spPr bwMode="auto">
          <a:xfrm>
            <a:off x="0" y="0"/>
            <a:ext cx="189071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3" name="Picture 7" descr="http://img.happy-giraffe.ru/thumbs/650x650/12678/8e7c8f6af65302105d951694d278b304.jp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 l="10274" t="18750" r="16340" b="624"/>
          <a:stretch>
            <a:fillRect/>
          </a:stretch>
        </p:blipFill>
        <p:spPr bwMode="auto">
          <a:xfrm>
            <a:off x="0" y="5214950"/>
            <a:ext cx="1910523" cy="16430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218" name="Picture 2" descr="http://school45sport.ucoz.ru/nizkij_start-foto.jpg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/>
          <a:srcRect r="15785"/>
          <a:stretch>
            <a:fillRect/>
          </a:stretch>
        </p:blipFill>
        <p:spPr bwMode="auto">
          <a:xfrm>
            <a:off x="1" y="1643050"/>
            <a:ext cx="1928793" cy="17145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/>
          <p:cNvSpPr txBox="1"/>
          <p:nvPr/>
        </p:nvSpPr>
        <p:spPr>
          <a:xfrm>
            <a:off x="2786063" y="357188"/>
            <a:ext cx="5786437" cy="511175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ru-RU" sz="2400" b="1" dirty="0" err="1">
                <a:solidFill>
                  <a:prstClr val="black"/>
                </a:solidFill>
              </a:rPr>
              <a:t>Апробационные</a:t>
            </a:r>
            <a:r>
              <a:rPr lang="ru-RU" sz="2400" b="1" dirty="0">
                <a:solidFill>
                  <a:prstClr val="black"/>
                </a:solidFill>
              </a:rPr>
              <a:t> площадки</a:t>
            </a:r>
          </a:p>
        </p:txBody>
      </p:sp>
      <p:sp>
        <p:nvSpPr>
          <p:cNvPr id="8198" name="TextBox 9"/>
          <p:cNvSpPr txBox="1">
            <a:spLocks noChangeArrowheads="1"/>
          </p:cNvSpPr>
          <p:nvPr/>
        </p:nvSpPr>
        <p:spPr bwMode="auto">
          <a:xfrm>
            <a:off x="3143250" y="5000625"/>
            <a:ext cx="200025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altLang="ru-RU" b="1">
                <a:solidFill>
                  <a:srgbClr val="FFFFFF"/>
                </a:solidFill>
              </a:rPr>
              <a:t>Финансовое обеспечение</a:t>
            </a:r>
          </a:p>
        </p:txBody>
      </p:sp>
      <p:sp>
        <p:nvSpPr>
          <p:cNvPr id="11" name="Содержимое 6"/>
          <p:cNvSpPr>
            <a:spLocks noGrp="1"/>
          </p:cNvSpPr>
          <p:nvPr>
            <p:ph idx="1"/>
          </p:nvPr>
        </p:nvSpPr>
        <p:spPr>
          <a:xfrm>
            <a:off x="2071688" y="1214438"/>
            <a:ext cx="6791325" cy="4714875"/>
          </a:xfrm>
        </p:spPr>
        <p:txBody>
          <a:bodyPr/>
          <a:lstStyle/>
          <a:p>
            <a:pPr marL="514350" indent="-514350">
              <a:buFont typeface="+mj-lt"/>
              <a:buAutoNum type="arabicPeriod"/>
              <a:defRPr/>
            </a:pPr>
            <a:r>
              <a:rPr lang="ru-RU" sz="2400" dirty="0" smtClean="0"/>
              <a:t>Астраханская область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ru-RU" sz="2400" dirty="0" smtClean="0"/>
              <a:t>Владимирская область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ru-RU" sz="2400" dirty="0" smtClean="0"/>
              <a:t>Иркутская область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ru-RU" sz="2400" dirty="0" smtClean="0"/>
              <a:t>Красноярский край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ru-RU" sz="2400" dirty="0" smtClean="0"/>
              <a:t>Московская область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ru-RU" sz="2400" dirty="0" smtClean="0"/>
              <a:t>Пензенская область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ru-RU" sz="2400" b="1" dirty="0" smtClean="0"/>
              <a:t> Республика Татарстан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ru-RU" sz="2400" dirty="0" smtClean="0"/>
              <a:t>Свердловская область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ru-RU" sz="2400" dirty="0" smtClean="0"/>
              <a:t>Тульская область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ru-RU" sz="2400" dirty="0" smtClean="0"/>
              <a:t>Удмуртская Республика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ru-RU" sz="2400" dirty="0" smtClean="0"/>
              <a:t>Ярославская область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ru-RU" sz="2400" dirty="0" smtClean="0"/>
              <a:t>Республика Мордовия</a:t>
            </a:r>
          </a:p>
          <a:p>
            <a:pPr marL="514350" indent="-514350">
              <a:buFont typeface="Arial" pitchFamily="34" charset="0"/>
              <a:buNone/>
              <a:defRPr/>
            </a:pPr>
            <a:endParaRPr lang="ru-RU" dirty="0" smtClean="0"/>
          </a:p>
          <a:p>
            <a:pPr>
              <a:buFont typeface="Arial" pitchFamily="34" charset="0"/>
              <a:buNone/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Содержимое 5"/>
          <p:cNvSpPr>
            <a:spLocks noGrp="1"/>
          </p:cNvSpPr>
          <p:nvPr>
            <p:ph idx="1"/>
          </p:nvPr>
        </p:nvSpPr>
        <p:spPr>
          <a:xfrm>
            <a:off x="2214563" y="1000125"/>
            <a:ext cx="6572250" cy="5286375"/>
          </a:xfrm>
        </p:spPr>
        <p:txBody>
          <a:bodyPr/>
          <a:lstStyle/>
          <a:p>
            <a:r>
              <a:rPr lang="ru-RU" altLang="ru-RU" sz="2400" smtClean="0"/>
              <a:t>I ступень: 1 - 2 классы (6 - 8 лет);</a:t>
            </a:r>
          </a:p>
          <a:p>
            <a:r>
              <a:rPr lang="ru-RU" altLang="ru-RU" sz="2400" smtClean="0"/>
              <a:t>II ступень: 3 - 4 классы (9 - 10 лет);</a:t>
            </a:r>
          </a:p>
          <a:p>
            <a:r>
              <a:rPr lang="ru-RU" altLang="ru-RU" sz="2400" smtClean="0"/>
              <a:t>III ступень: 5 - 6 классы (11 - 12 лет);</a:t>
            </a:r>
          </a:p>
          <a:p>
            <a:r>
              <a:rPr lang="ru-RU" altLang="ru-RU" sz="2400" smtClean="0"/>
              <a:t>IV ступень: 7 - 9 классы (13 - 15 лет);</a:t>
            </a:r>
          </a:p>
          <a:p>
            <a:r>
              <a:rPr lang="ru-RU" altLang="ru-RU" sz="2400" smtClean="0"/>
              <a:t>V ступень: 10 - 11 классы, среднее профессиональное образование (16 - 17 лет);</a:t>
            </a:r>
          </a:p>
          <a:p>
            <a:r>
              <a:rPr lang="ru-RU" altLang="ru-RU" sz="2400" smtClean="0"/>
              <a:t>VI ступень: 18 - 29 лет;</a:t>
            </a:r>
          </a:p>
          <a:p>
            <a:r>
              <a:rPr lang="ru-RU" altLang="ru-RU" sz="2400" smtClean="0"/>
              <a:t>VII ступень: 30 - 39 лет;</a:t>
            </a:r>
          </a:p>
          <a:p>
            <a:r>
              <a:rPr lang="ru-RU" altLang="ru-RU" sz="2400" smtClean="0"/>
              <a:t>VIII ступень: 40 - 49 лет;</a:t>
            </a:r>
          </a:p>
          <a:p>
            <a:r>
              <a:rPr lang="en-US" altLang="ru-RU" sz="2400" smtClean="0"/>
              <a:t>IX</a:t>
            </a:r>
            <a:r>
              <a:rPr lang="ru-RU" altLang="ru-RU" sz="2400" smtClean="0"/>
              <a:t> ступень: 50 – 59 лет;</a:t>
            </a:r>
          </a:p>
          <a:p>
            <a:r>
              <a:rPr lang="en-US" altLang="ru-RU" sz="2400" smtClean="0"/>
              <a:t>X </a:t>
            </a:r>
            <a:r>
              <a:rPr lang="ru-RU" altLang="ru-RU" sz="2400" smtClean="0"/>
              <a:t>ступень: 60 - 69 лет;</a:t>
            </a:r>
          </a:p>
          <a:p>
            <a:r>
              <a:rPr lang="en-US" altLang="ru-RU" sz="2400" smtClean="0"/>
              <a:t>XI </a:t>
            </a:r>
            <a:r>
              <a:rPr lang="ru-RU" altLang="ru-RU" sz="2400" smtClean="0"/>
              <a:t>ступень: 70 лет и старше.</a:t>
            </a:r>
          </a:p>
          <a:p>
            <a:pPr eaLnBrk="1" hangingPunct="1">
              <a:buFont typeface="Arial" pitchFamily="34" charset="0"/>
              <a:buNone/>
            </a:pPr>
            <a:endParaRPr lang="ru-RU" altLang="ru-RU" smtClean="0"/>
          </a:p>
        </p:txBody>
      </p:sp>
      <p:sp>
        <p:nvSpPr>
          <p:cNvPr id="5" name="TextBox 4"/>
          <p:cNvSpPr txBox="1"/>
          <p:nvPr/>
        </p:nvSpPr>
        <p:spPr>
          <a:xfrm>
            <a:off x="2786063" y="357188"/>
            <a:ext cx="5786437" cy="511175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ru-RU" sz="2400" b="1" dirty="0"/>
              <a:t>Возрастная структура</a:t>
            </a:r>
          </a:p>
        </p:txBody>
      </p:sp>
      <p:pic>
        <p:nvPicPr>
          <p:cNvPr id="8" name="Picture 2" descr="http://school45sport.ucoz.ru/nizkij_start-foto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 r="15785"/>
          <a:stretch>
            <a:fillRect/>
          </a:stretch>
        </p:blipFill>
        <p:spPr bwMode="auto">
          <a:xfrm>
            <a:off x="50919" y="1643050"/>
            <a:ext cx="1928793" cy="17145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7" descr="http://img.happy-giraffe.ru/thumbs/650x650/12678/8e7c8f6af65302105d951694d278b304.jp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 l="10274" t="18750" r="16340" b="624"/>
          <a:stretch>
            <a:fillRect/>
          </a:stretch>
        </p:blipFill>
        <p:spPr bwMode="auto">
          <a:xfrm>
            <a:off x="0" y="5214950"/>
            <a:ext cx="1910523" cy="17859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Содержимое 5"/>
          <p:cNvSpPr>
            <a:spLocks noGrp="1"/>
          </p:cNvSpPr>
          <p:nvPr>
            <p:ph idx="1"/>
          </p:nvPr>
        </p:nvSpPr>
        <p:spPr>
          <a:xfrm>
            <a:off x="2214563" y="1214438"/>
            <a:ext cx="6572250" cy="5072062"/>
          </a:xfrm>
        </p:spPr>
        <p:txBody>
          <a:bodyPr/>
          <a:lstStyle/>
          <a:p>
            <a:pPr marL="457200" indent="-457200" eaLnBrk="1" hangingPunct="1">
              <a:buFont typeface="Calibri" pitchFamily="34" charset="0"/>
              <a:buAutoNum type="arabicPeriod"/>
              <a:defRPr/>
            </a:pPr>
            <a:r>
              <a:rPr lang="ru-RU" sz="2000" dirty="0" smtClean="0"/>
              <a:t>Челночный бег 3х10 м.</a:t>
            </a:r>
          </a:p>
          <a:p>
            <a:pPr marL="457200" indent="-457200" eaLnBrk="1" hangingPunct="1">
              <a:buFont typeface="Calibri" pitchFamily="34" charset="0"/>
              <a:buAutoNum type="arabicPeriod"/>
              <a:defRPr/>
            </a:pPr>
            <a:r>
              <a:rPr lang="ru-RU" sz="2000" dirty="0" smtClean="0"/>
              <a:t>Бег на 30, 60, 100 м.</a:t>
            </a:r>
          </a:p>
          <a:p>
            <a:pPr marL="457200" indent="-457200" eaLnBrk="1" hangingPunct="1">
              <a:buFont typeface="Calibri" pitchFamily="34" charset="0"/>
              <a:buAutoNum type="arabicPeriod"/>
              <a:defRPr/>
            </a:pPr>
            <a:r>
              <a:rPr lang="ru-RU" sz="2000" dirty="0" smtClean="0"/>
              <a:t>Бег на 1; 1,5; 2; 3 км.</a:t>
            </a:r>
          </a:p>
          <a:p>
            <a:pPr marL="457200" indent="-457200" eaLnBrk="1" hangingPunct="1">
              <a:buFont typeface="Calibri" pitchFamily="34" charset="0"/>
              <a:buAutoNum type="arabicPeriod"/>
              <a:defRPr/>
            </a:pPr>
            <a:r>
              <a:rPr lang="ru-RU" sz="2000" dirty="0" smtClean="0"/>
              <a:t>Прыжок в длину с места, прыжок в длину с разбега</a:t>
            </a:r>
          </a:p>
          <a:p>
            <a:pPr marL="457200" indent="-457200" eaLnBrk="1" hangingPunct="1">
              <a:buFont typeface="Calibri" pitchFamily="34" charset="0"/>
              <a:buAutoNum type="arabicPeriod"/>
              <a:defRPr/>
            </a:pPr>
            <a:r>
              <a:rPr lang="ru-RU" sz="2000" dirty="0" smtClean="0"/>
              <a:t>Подтягивания на низкой и высокой перекладинах, рывок гири, сгибание и разгибание рук в упоре лежа, поднимание туловища из положения лежа на спине</a:t>
            </a:r>
          </a:p>
          <a:p>
            <a:pPr marL="457200" indent="-457200" eaLnBrk="1" hangingPunct="1">
              <a:buFont typeface="Calibri" pitchFamily="34" charset="0"/>
              <a:buAutoNum type="arabicPeriod" startAt="6"/>
              <a:defRPr/>
            </a:pPr>
            <a:r>
              <a:rPr lang="ru-RU" sz="2000" dirty="0" smtClean="0"/>
              <a:t>Наклон вперед из положения стоя на полу или гимнастической скамье</a:t>
            </a:r>
          </a:p>
          <a:p>
            <a:pPr marL="457200" indent="-457200" eaLnBrk="1" hangingPunct="1">
              <a:buFont typeface="Calibri" pitchFamily="34" charset="0"/>
              <a:buAutoNum type="arabicPeriod" startAt="6"/>
              <a:defRPr/>
            </a:pPr>
            <a:r>
              <a:rPr lang="ru-RU" sz="2000" dirty="0" smtClean="0"/>
              <a:t>Метание спортивного снаряда в цель и на дальность</a:t>
            </a:r>
          </a:p>
          <a:p>
            <a:pPr marL="457200" indent="-457200" eaLnBrk="1" hangingPunct="1">
              <a:buFont typeface="Calibri" pitchFamily="34" charset="0"/>
              <a:buAutoNum type="arabicPeriod" startAt="6"/>
              <a:defRPr/>
            </a:pPr>
            <a:r>
              <a:rPr lang="ru-RU" sz="2000" dirty="0" smtClean="0"/>
              <a:t>Плавание на 8, 10, 15, 25, 50 м.</a:t>
            </a:r>
          </a:p>
          <a:p>
            <a:pPr marL="457200" indent="-457200" eaLnBrk="1" hangingPunct="1">
              <a:buFont typeface="Calibri" pitchFamily="34" charset="0"/>
              <a:buAutoNum type="arabicPeriod" startAt="6"/>
              <a:defRPr/>
            </a:pPr>
            <a:r>
              <a:rPr lang="ru-RU" sz="2000" dirty="0" smtClean="0"/>
              <a:t>Бег на лыжах, кросс по пересеченной местности на 1, 2, 3, 5 км.</a:t>
            </a:r>
          </a:p>
          <a:p>
            <a:pPr marL="457200" indent="-457200" eaLnBrk="1" hangingPunct="1">
              <a:buFont typeface="Calibri" pitchFamily="34" charset="0"/>
              <a:buAutoNum type="arabicPeriod" startAt="6"/>
              <a:defRPr/>
            </a:pPr>
            <a:r>
              <a:rPr lang="ru-RU" sz="2000" dirty="0" smtClean="0"/>
              <a:t>Стрельба из положения сидя и положения стоя</a:t>
            </a:r>
          </a:p>
          <a:p>
            <a:pPr marL="457200" indent="-457200" eaLnBrk="1" hangingPunct="1">
              <a:buFont typeface="Calibri" pitchFamily="34" charset="0"/>
              <a:buAutoNum type="arabicPeriod" startAt="6"/>
              <a:defRPr/>
            </a:pPr>
            <a:r>
              <a:rPr lang="ru-RU" sz="2000" dirty="0" smtClean="0"/>
              <a:t>Туристский поход</a:t>
            </a:r>
          </a:p>
          <a:p>
            <a:pPr eaLnBrk="1" hangingPunct="1">
              <a:buFont typeface="Arial" pitchFamily="34" charset="0"/>
              <a:buNone/>
              <a:defRPr/>
            </a:pPr>
            <a:endParaRPr lang="ru-RU" dirty="0" smtClean="0"/>
          </a:p>
        </p:txBody>
      </p:sp>
      <p:sp>
        <p:nvSpPr>
          <p:cNvPr id="5" name="TextBox 4"/>
          <p:cNvSpPr txBox="1"/>
          <p:nvPr/>
        </p:nvSpPr>
        <p:spPr>
          <a:xfrm>
            <a:off x="2857500" y="428625"/>
            <a:ext cx="5786438" cy="511175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ru-RU" sz="2400" b="1" dirty="0">
                <a:solidFill>
                  <a:schemeClr val="tx1"/>
                </a:solidFill>
              </a:rPr>
              <a:t>Виды испытаний</a:t>
            </a:r>
          </a:p>
        </p:txBody>
      </p:sp>
      <p:pic>
        <p:nvPicPr>
          <p:cNvPr id="8" name="Picture 2" descr="http://school45sport.ucoz.ru/nizkij_start-foto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 r="15785"/>
          <a:stretch>
            <a:fillRect/>
          </a:stretch>
        </p:blipFill>
        <p:spPr bwMode="auto">
          <a:xfrm>
            <a:off x="1" y="1643050"/>
            <a:ext cx="1928793" cy="17145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7" descr="http://img.happy-giraffe.ru/thumbs/650x650/12678/8e7c8f6af65302105d951694d278b304.jp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 l="10274" t="18750" r="16340" b="624"/>
          <a:stretch>
            <a:fillRect/>
          </a:stretch>
        </p:blipFill>
        <p:spPr bwMode="auto">
          <a:xfrm>
            <a:off x="0" y="5214950"/>
            <a:ext cx="1910523" cy="17859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Содержимое 5"/>
          <p:cNvSpPr>
            <a:spLocks noGrp="1"/>
          </p:cNvSpPr>
          <p:nvPr>
            <p:ph idx="1"/>
          </p:nvPr>
        </p:nvSpPr>
        <p:spPr>
          <a:xfrm>
            <a:off x="2214563" y="1214438"/>
            <a:ext cx="6572250" cy="5072062"/>
          </a:xfrm>
        </p:spPr>
        <p:txBody>
          <a:bodyPr/>
          <a:lstStyle/>
          <a:p>
            <a:pPr marL="514350" indent="-514350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sz="2600" dirty="0" smtClean="0"/>
              <a:t>Подтягивание на низкой перекладине (мальчики)</a:t>
            </a:r>
          </a:p>
          <a:p>
            <a:pPr marL="514350" indent="-514350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sz="2600" dirty="0" smtClean="0"/>
              <a:t>Сгибание и разгибание рук в упоре лежа</a:t>
            </a:r>
          </a:p>
          <a:p>
            <a:pPr marL="514350" indent="-514350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sz="2600" dirty="0" smtClean="0"/>
              <a:t>Тест на измерение гибкости</a:t>
            </a:r>
          </a:p>
          <a:p>
            <a:pPr marL="514350" indent="-514350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sz="2600" dirty="0" smtClean="0"/>
              <a:t>Прыжок в длину с места</a:t>
            </a:r>
          </a:p>
          <a:p>
            <a:pPr marL="514350" indent="-514350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sz="2600" dirty="0" smtClean="0"/>
              <a:t>Прыжок в длину с разбега</a:t>
            </a:r>
          </a:p>
          <a:p>
            <a:pPr marL="514350" indent="-514350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sz="2600" dirty="0" smtClean="0"/>
              <a:t>Рывок гири 16 кг.</a:t>
            </a:r>
          </a:p>
          <a:p>
            <a:pPr marL="514350" indent="-514350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sz="2600" dirty="0" smtClean="0"/>
              <a:t>Поднимание туловища из положения лежа на спине</a:t>
            </a:r>
          </a:p>
          <a:p>
            <a:pPr marL="514350" indent="-514350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sz="2600" dirty="0" smtClean="0"/>
              <a:t>Кросс для бесснежных районов</a:t>
            </a:r>
          </a:p>
          <a:p>
            <a:pPr eaLnBrk="1" hangingPunct="1">
              <a:buFont typeface="Arial" pitchFamily="34" charset="0"/>
              <a:buNone/>
              <a:defRPr/>
            </a:pPr>
            <a:endParaRPr lang="ru-RU" dirty="0" smtClean="0"/>
          </a:p>
        </p:txBody>
      </p:sp>
      <p:sp>
        <p:nvSpPr>
          <p:cNvPr id="5" name="TextBox 4"/>
          <p:cNvSpPr txBox="1"/>
          <p:nvPr/>
        </p:nvSpPr>
        <p:spPr>
          <a:xfrm>
            <a:off x="2786063" y="357188"/>
            <a:ext cx="5786437" cy="511175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ru-RU" sz="2400" b="1" dirty="0">
                <a:solidFill>
                  <a:prstClr val="black"/>
                </a:solidFill>
              </a:rPr>
              <a:t>Введенные тесты</a:t>
            </a:r>
          </a:p>
        </p:txBody>
      </p:sp>
      <p:pic>
        <p:nvPicPr>
          <p:cNvPr id="8" name="Picture 2" descr="http://school45sport.ucoz.ru/nizkij_start-foto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 r="15785"/>
          <a:stretch>
            <a:fillRect/>
          </a:stretch>
        </p:blipFill>
        <p:spPr bwMode="auto">
          <a:xfrm>
            <a:off x="1" y="1643050"/>
            <a:ext cx="1928793" cy="17145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7" descr="http://img.happy-giraffe.ru/thumbs/650x650/12678/8e7c8f6af65302105d951694d278b304.jp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 l="10274" t="18750" r="16340" b="624"/>
          <a:stretch>
            <a:fillRect/>
          </a:stretch>
        </p:blipFill>
        <p:spPr bwMode="auto">
          <a:xfrm>
            <a:off x="0" y="5214950"/>
            <a:ext cx="1910523" cy="17859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Содержимое 5"/>
          <p:cNvSpPr>
            <a:spLocks noGrp="1"/>
          </p:cNvSpPr>
          <p:nvPr>
            <p:ph idx="1"/>
          </p:nvPr>
        </p:nvSpPr>
        <p:spPr>
          <a:xfrm>
            <a:off x="2214563" y="1214438"/>
            <a:ext cx="6572250" cy="5072062"/>
          </a:xfrm>
        </p:spPr>
        <p:txBody>
          <a:bodyPr/>
          <a:lstStyle/>
          <a:p>
            <a:pPr>
              <a:buFont typeface="Arial" pitchFamily="34" charset="0"/>
              <a:buNone/>
              <a:defRPr/>
            </a:pPr>
            <a:r>
              <a:rPr lang="ru-RU" sz="2000" dirty="0" smtClean="0"/>
              <a:t>Комплекс состоит из следующих частей:</a:t>
            </a:r>
          </a:p>
          <a:p>
            <a:pPr>
              <a:defRPr/>
            </a:pPr>
            <a:r>
              <a:rPr lang="ru-RU" sz="2000" dirty="0" smtClean="0"/>
              <a:t>нормативно-тестирующая – </a:t>
            </a:r>
          </a:p>
          <a:p>
            <a:pPr indent="19050">
              <a:buFont typeface="Arial" pitchFamily="34" charset="0"/>
              <a:buNone/>
              <a:defRPr/>
            </a:pPr>
            <a:r>
              <a:rPr lang="ru-RU" sz="2000" dirty="0" smtClean="0"/>
              <a:t>предусматривает общую оценку уровня физической подготовленности населения на основании результатов выполнения установленных нормативов с последующим награждением знаками отличия Комплекса;</a:t>
            </a:r>
          </a:p>
          <a:p>
            <a:pPr>
              <a:defRPr/>
            </a:pPr>
            <a:endParaRPr lang="ru-RU" sz="2000" dirty="0" smtClean="0"/>
          </a:p>
          <a:p>
            <a:pPr>
              <a:defRPr/>
            </a:pPr>
            <a:r>
              <a:rPr lang="ru-RU" sz="2000" dirty="0" smtClean="0"/>
              <a:t>спортивная –</a:t>
            </a:r>
          </a:p>
          <a:p>
            <a:pPr indent="19050">
              <a:buFont typeface="Arial" pitchFamily="34" charset="0"/>
              <a:buNone/>
              <a:defRPr/>
            </a:pPr>
            <a:r>
              <a:rPr lang="ru-RU" sz="2000" dirty="0" smtClean="0"/>
              <a:t>направлена на привлечение граждан к регулярным занятиям физической культурой и спортом с учетом возрастных групп населения с целью выполнения разрядных нормативов и получения массовых спортивных разрядов.</a:t>
            </a:r>
          </a:p>
          <a:p>
            <a:pPr eaLnBrk="1" hangingPunct="1">
              <a:buFont typeface="Arial" pitchFamily="34" charset="0"/>
              <a:buNone/>
              <a:defRPr/>
            </a:pPr>
            <a:endParaRPr lang="ru-RU" dirty="0" smtClean="0"/>
          </a:p>
        </p:txBody>
      </p:sp>
      <p:sp>
        <p:nvSpPr>
          <p:cNvPr id="5" name="TextBox 4"/>
          <p:cNvSpPr txBox="1"/>
          <p:nvPr/>
        </p:nvSpPr>
        <p:spPr>
          <a:xfrm>
            <a:off x="2786063" y="357188"/>
            <a:ext cx="5786437" cy="511175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ru-RU" sz="2400" b="1" dirty="0"/>
              <a:t>Структура Комплекса</a:t>
            </a:r>
          </a:p>
        </p:txBody>
      </p:sp>
      <p:pic>
        <p:nvPicPr>
          <p:cNvPr id="8" name="Picture 2" descr="http://school45sport.ucoz.ru/nizkij_start-foto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 r="15785"/>
          <a:stretch>
            <a:fillRect/>
          </a:stretch>
        </p:blipFill>
        <p:spPr bwMode="auto">
          <a:xfrm>
            <a:off x="1" y="1643050"/>
            <a:ext cx="1928793" cy="17145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7" descr="http://img.happy-giraffe.ru/thumbs/650x650/12678/8e7c8f6af65302105d951694d278b304.jp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 l="10274" t="18750" r="16340" b="624"/>
          <a:stretch>
            <a:fillRect/>
          </a:stretch>
        </p:blipFill>
        <p:spPr bwMode="auto">
          <a:xfrm>
            <a:off x="0" y="5214950"/>
            <a:ext cx="1910523" cy="17859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orma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1688</TotalTime>
  <Words>1813</Words>
  <Application>Microsoft Office PowerPoint</Application>
  <PresentationFormat>Экран (4:3)</PresentationFormat>
  <Paragraphs>335</Paragraphs>
  <Slides>36</Slides>
  <Notes>21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36</vt:i4>
      </vt:variant>
    </vt:vector>
  </HeadingPairs>
  <TitlesOfParts>
    <vt:vector size="44" baseType="lpstr">
      <vt:lpstr>Calibri</vt:lpstr>
      <vt:lpstr>Arial</vt:lpstr>
      <vt:lpstr>Bell MT</vt:lpstr>
      <vt:lpstr>Ariston</vt:lpstr>
      <vt:lpstr>Wingdings</vt:lpstr>
      <vt:lpstr>Times New Roman</vt:lpstr>
      <vt:lpstr>Cambria</vt:lpstr>
      <vt:lpstr>Forma</vt:lpstr>
      <vt:lpstr>Всероссийский физкультурно-спортивный комплекс  «Готов к труду и обороне»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Благодарю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subject>Быть в форме</dc:subject>
  <dc:creator>Колесникова Кристина Евгеньевна</dc:creator>
  <dc:description>http://propowerpoint.ru - Бесплатные шаблоны для презентаций. Полезные советы и уроки PowerPoint .</dc:description>
  <cp:lastModifiedBy>1</cp:lastModifiedBy>
  <cp:revision>250</cp:revision>
  <dcterms:created xsi:type="dcterms:W3CDTF">2013-06-17T13:03:27Z</dcterms:created>
  <dcterms:modified xsi:type="dcterms:W3CDTF">2015-03-12T09:33:16Z</dcterms:modified>
</cp:coreProperties>
</file>